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8"/>
  </p:notesMasterIdLst>
  <p:sldIdLst>
    <p:sldId id="257" r:id="rId2"/>
    <p:sldId id="258" r:id="rId3"/>
    <p:sldId id="260" r:id="rId4"/>
    <p:sldId id="259" r:id="rId5"/>
    <p:sldId id="264" r:id="rId6"/>
    <p:sldId id="262" r:id="rId7"/>
    <p:sldId id="263" r:id="rId8"/>
    <p:sldId id="351" r:id="rId9"/>
    <p:sldId id="293" r:id="rId10"/>
    <p:sldId id="275" r:id="rId11"/>
    <p:sldId id="277" r:id="rId12"/>
    <p:sldId id="276" r:id="rId13"/>
    <p:sldId id="278" r:id="rId14"/>
    <p:sldId id="279" r:id="rId15"/>
    <p:sldId id="294" r:id="rId16"/>
    <p:sldId id="295" r:id="rId17"/>
    <p:sldId id="298" r:id="rId18"/>
    <p:sldId id="299" r:id="rId19"/>
    <p:sldId id="300" r:id="rId20"/>
    <p:sldId id="301" r:id="rId21"/>
    <p:sldId id="303" r:id="rId22"/>
    <p:sldId id="302" r:id="rId23"/>
    <p:sldId id="304" r:id="rId24"/>
    <p:sldId id="305" r:id="rId25"/>
    <p:sldId id="306" r:id="rId26"/>
    <p:sldId id="307" r:id="rId27"/>
    <p:sldId id="308" r:id="rId28"/>
    <p:sldId id="280" r:id="rId29"/>
    <p:sldId id="349" r:id="rId30"/>
    <p:sldId id="268" r:id="rId31"/>
    <p:sldId id="269" r:id="rId32"/>
    <p:sldId id="270" r:id="rId33"/>
    <p:sldId id="271" r:id="rId34"/>
    <p:sldId id="272" r:id="rId35"/>
    <p:sldId id="274" r:id="rId36"/>
    <p:sldId id="350" r:id="rId37"/>
    <p:sldId id="273" r:id="rId38"/>
    <p:sldId id="281" r:id="rId39"/>
    <p:sldId id="282" r:id="rId40"/>
    <p:sldId id="284" r:id="rId41"/>
    <p:sldId id="283" r:id="rId42"/>
    <p:sldId id="289" r:id="rId43"/>
    <p:sldId id="287" r:id="rId44"/>
    <p:sldId id="290" r:id="rId45"/>
    <p:sldId id="291" r:id="rId46"/>
    <p:sldId id="292" r:id="rId47"/>
    <p:sldId id="311" r:id="rId48"/>
    <p:sldId id="310" r:id="rId49"/>
    <p:sldId id="312" r:id="rId50"/>
    <p:sldId id="313" r:id="rId51"/>
    <p:sldId id="314" r:id="rId52"/>
    <p:sldId id="315" r:id="rId53"/>
    <p:sldId id="316" r:id="rId54"/>
    <p:sldId id="317" r:id="rId55"/>
    <p:sldId id="320" r:id="rId56"/>
    <p:sldId id="321" r:id="rId57"/>
    <p:sldId id="322" r:id="rId58"/>
    <p:sldId id="318" r:id="rId59"/>
    <p:sldId id="319" r:id="rId60"/>
    <p:sldId id="324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52" r:id="rId75"/>
    <p:sldId id="353" r:id="rId76"/>
    <p:sldId id="354" r:id="rId77"/>
    <p:sldId id="355" r:id="rId78"/>
    <p:sldId id="356" r:id="rId79"/>
    <p:sldId id="261" r:id="rId80"/>
    <p:sldId id="357" r:id="rId81"/>
    <p:sldId id="358" r:id="rId82"/>
    <p:sldId id="359" r:id="rId83"/>
    <p:sldId id="360" r:id="rId84"/>
    <p:sldId id="361" r:id="rId85"/>
    <p:sldId id="362" r:id="rId86"/>
    <p:sldId id="34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268"/>
  </p:normalViewPr>
  <p:slideViewPr>
    <p:cSldViewPr snapToGrid="0" snapToObjects="1">
      <p:cViewPr varScale="1">
        <p:scale>
          <a:sx n="79" d="100"/>
          <a:sy n="79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E2A0D-D917-794C-A1B1-41FF8E8B9D0C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125C7-5470-BA49-80A0-C4CDEFFB3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35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713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65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963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847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124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15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957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923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668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55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8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770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27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714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97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366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84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356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830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334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35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641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41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411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614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940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587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33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270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534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806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974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54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9800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1598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151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073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450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678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143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7470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0229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9528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61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6698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7498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011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2412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8038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0642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48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5076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6976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105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679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888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D135B-FA09-4234-9AF5-D3F9A684E9CD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639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653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035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3914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6170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5185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3702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6351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2307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329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3242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32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69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16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57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13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11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06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71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0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52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98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25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35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38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5FE37-AB35-4299-9742-59A544A5B06B}" type="datetimeFigureOut">
              <a:rPr lang="en-IN" smtClean="0"/>
              <a:t>10/03/20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00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301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31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3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31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3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3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41.png"/><Relationship Id="rId3" Type="http://schemas.openxmlformats.org/officeDocument/2006/relationships/image" Target="../media/image381.png"/><Relationship Id="rId7" Type="http://schemas.openxmlformats.org/officeDocument/2006/relationships/image" Target="../media/image39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46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48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220.png"/><Relationship Id="rId5" Type="http://schemas.openxmlformats.org/officeDocument/2006/relationships/image" Target="../media/image50.png"/><Relationship Id="rId10" Type="http://schemas.openxmlformats.org/officeDocument/2006/relationships/image" Target="../media/image210.png"/><Relationship Id="rId4" Type="http://schemas.openxmlformats.org/officeDocument/2006/relationships/image" Target="../media/image49.png"/><Relationship Id="rId9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80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10.png"/><Relationship Id="rId5" Type="http://schemas.openxmlformats.org/officeDocument/2006/relationships/image" Target="../media/image240.png"/><Relationship Id="rId15" Type="http://schemas.openxmlformats.org/officeDocument/2006/relationships/image" Target="../media/image300.png"/><Relationship Id="rId10" Type="http://schemas.openxmlformats.org/officeDocument/2006/relationships/image" Target="../media/image200.png"/><Relationship Id="rId4" Type="http://schemas.openxmlformats.org/officeDocument/2006/relationships/image" Target="../media/image49.png"/><Relationship Id="rId9" Type="http://schemas.openxmlformats.org/officeDocument/2006/relationships/image" Target="../media/image190.png"/><Relationship Id="rId1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80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10.png"/><Relationship Id="rId5" Type="http://schemas.openxmlformats.org/officeDocument/2006/relationships/image" Target="../media/image240.png"/><Relationship Id="rId15" Type="http://schemas.openxmlformats.org/officeDocument/2006/relationships/image" Target="../media/image300.png"/><Relationship Id="rId10" Type="http://schemas.openxmlformats.org/officeDocument/2006/relationships/image" Target="../media/image200.png"/><Relationship Id="rId4" Type="http://schemas.openxmlformats.org/officeDocument/2006/relationships/image" Target="../media/image49.png"/><Relationship Id="rId9" Type="http://schemas.openxmlformats.org/officeDocument/2006/relationships/image" Target="../media/image190.png"/><Relationship Id="rId1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270.png"/><Relationship Id="rId18" Type="http://schemas.openxmlformats.org/officeDocument/2006/relationships/image" Target="../media/image320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12" Type="http://schemas.openxmlformats.org/officeDocument/2006/relationships/image" Target="../media/image210.png"/><Relationship Id="rId17" Type="http://schemas.openxmlformats.org/officeDocument/2006/relationships/image" Target="../media/image31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00.png"/><Relationship Id="rId5" Type="http://schemas.openxmlformats.org/officeDocument/2006/relationships/image" Target="../media/image240.png"/><Relationship Id="rId15" Type="http://schemas.openxmlformats.org/officeDocument/2006/relationships/image" Target="../media/image290.png"/><Relationship Id="rId10" Type="http://schemas.openxmlformats.org/officeDocument/2006/relationships/image" Target="../media/image190.png"/><Relationship Id="rId4" Type="http://schemas.openxmlformats.org/officeDocument/2006/relationships/image" Target="../media/image49.png"/><Relationship Id="rId9" Type="http://schemas.openxmlformats.org/officeDocument/2006/relationships/image" Target="../media/image180.png"/><Relationship Id="rId1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80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10.png"/><Relationship Id="rId5" Type="http://schemas.openxmlformats.org/officeDocument/2006/relationships/image" Target="../media/image240.png"/><Relationship Id="rId15" Type="http://schemas.openxmlformats.org/officeDocument/2006/relationships/image" Target="../media/image300.png"/><Relationship Id="rId10" Type="http://schemas.openxmlformats.org/officeDocument/2006/relationships/image" Target="../media/image200.png"/><Relationship Id="rId4" Type="http://schemas.openxmlformats.org/officeDocument/2006/relationships/image" Target="../media/image49.png"/><Relationship Id="rId9" Type="http://schemas.openxmlformats.org/officeDocument/2006/relationships/image" Target="../media/image190.png"/><Relationship Id="rId14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440.png"/><Relationship Id="rId3" Type="http://schemas.openxmlformats.org/officeDocument/2006/relationships/image" Target="../media/image521.png"/><Relationship Id="rId7" Type="http://schemas.openxmlformats.org/officeDocument/2006/relationships/image" Target="../media/image400.png"/><Relationship Id="rId12" Type="http://schemas.openxmlformats.org/officeDocument/2006/relationships/image" Target="../media/image430.png"/><Relationship Id="rId17" Type="http://schemas.openxmlformats.org/officeDocument/2006/relationships/image" Target="../media/image480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21.png"/><Relationship Id="rId5" Type="http://schemas.openxmlformats.org/officeDocument/2006/relationships/image" Target="../media/image380.png"/><Relationship Id="rId15" Type="http://schemas.openxmlformats.org/officeDocument/2006/relationships/image" Target="../media/image460.png"/><Relationship Id="rId10" Type="http://schemas.openxmlformats.org/officeDocument/2006/relationships/image" Target="../media/image411.png"/><Relationship Id="rId4" Type="http://schemas.openxmlformats.org/officeDocument/2006/relationships/image" Target="../media/image531.png"/><Relationship Id="rId9" Type="http://schemas.openxmlformats.org/officeDocument/2006/relationships/image" Target="../media/image351.png"/><Relationship Id="rId14" Type="http://schemas.openxmlformats.org/officeDocument/2006/relationships/image" Target="../media/image4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440.png"/><Relationship Id="rId3" Type="http://schemas.openxmlformats.org/officeDocument/2006/relationships/image" Target="../media/image521.png"/><Relationship Id="rId7" Type="http://schemas.openxmlformats.org/officeDocument/2006/relationships/image" Target="../media/image400.png"/><Relationship Id="rId12" Type="http://schemas.openxmlformats.org/officeDocument/2006/relationships/image" Target="../media/image430.png"/><Relationship Id="rId17" Type="http://schemas.openxmlformats.org/officeDocument/2006/relationships/image" Target="../media/image48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21.png"/><Relationship Id="rId5" Type="http://schemas.openxmlformats.org/officeDocument/2006/relationships/image" Target="../media/image380.png"/><Relationship Id="rId15" Type="http://schemas.openxmlformats.org/officeDocument/2006/relationships/image" Target="../media/image460.png"/><Relationship Id="rId10" Type="http://schemas.openxmlformats.org/officeDocument/2006/relationships/image" Target="../media/image411.png"/><Relationship Id="rId4" Type="http://schemas.openxmlformats.org/officeDocument/2006/relationships/image" Target="../media/image531.png"/><Relationship Id="rId9" Type="http://schemas.openxmlformats.org/officeDocument/2006/relationships/image" Target="../media/image351.png"/><Relationship Id="rId14" Type="http://schemas.openxmlformats.org/officeDocument/2006/relationships/image" Target="../media/image450.png"/></Relationships>
</file>

<file path=ppt/slides/_rels/slide4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0.png"/><Relationship Id="rId26" Type="http://schemas.openxmlformats.org/officeDocument/2006/relationships/image" Target="../media/image460.png"/><Relationship Id="rId3" Type="http://schemas.openxmlformats.org/officeDocument/2006/relationships/image" Target="../media/image521.png"/><Relationship Id="rId21" Type="http://schemas.openxmlformats.org/officeDocument/2006/relationships/image" Target="../media/image411.png"/><Relationship Id="rId7" Type="http://schemas.openxmlformats.org/officeDocument/2006/relationships/image" Target="../media/image400.png"/><Relationship Id="rId17" Type="http://schemas.openxmlformats.org/officeDocument/2006/relationships/image" Target="../media/image510.png"/><Relationship Id="rId25" Type="http://schemas.openxmlformats.org/officeDocument/2006/relationships/image" Target="../media/image450.png"/><Relationship Id="rId2" Type="http://schemas.openxmlformats.org/officeDocument/2006/relationships/notesSlide" Target="../notesSlides/notesSlide43.xml"/><Relationship Id="rId20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24" Type="http://schemas.openxmlformats.org/officeDocument/2006/relationships/image" Target="../media/image440.png"/><Relationship Id="rId5" Type="http://schemas.openxmlformats.org/officeDocument/2006/relationships/image" Target="../media/image380.png"/><Relationship Id="rId23" Type="http://schemas.openxmlformats.org/officeDocument/2006/relationships/image" Target="../media/image430.png"/><Relationship Id="rId28" Type="http://schemas.openxmlformats.org/officeDocument/2006/relationships/image" Target="../media/image480.png"/><Relationship Id="rId19" Type="http://schemas.openxmlformats.org/officeDocument/2006/relationships/image" Target="../media/image341.png"/><Relationship Id="rId4" Type="http://schemas.openxmlformats.org/officeDocument/2006/relationships/image" Target="../media/image531.png"/><Relationship Id="rId22" Type="http://schemas.openxmlformats.org/officeDocument/2006/relationships/image" Target="../media/image421.png"/><Relationship Id="rId27" Type="http://schemas.openxmlformats.org/officeDocument/2006/relationships/image" Target="../media/image4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56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500.png"/><Relationship Id="rId5" Type="http://schemas.openxmlformats.org/officeDocument/2006/relationships/image" Target="../media/image50.png"/><Relationship Id="rId10" Type="http://schemas.openxmlformats.org/officeDocument/2006/relationships/image" Target="../media/image49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48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220.png"/><Relationship Id="rId5" Type="http://schemas.openxmlformats.org/officeDocument/2006/relationships/image" Target="../media/image50.png"/><Relationship Id="rId10" Type="http://schemas.openxmlformats.org/officeDocument/2006/relationships/image" Target="../media/image210.png"/><Relationship Id="rId4" Type="http://schemas.openxmlformats.org/officeDocument/2006/relationships/image" Target="../media/image49.png"/><Relationship Id="rId9" Type="http://schemas.openxmlformats.org/officeDocument/2006/relationships/image" Target="../media/image2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5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58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5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58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5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Relationship Id="rId14" Type="http://schemas.openxmlformats.org/officeDocument/2006/relationships/image" Target="../media/image5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57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5" Type="http://schemas.openxmlformats.org/officeDocument/2006/relationships/image" Target="../media/image621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Relationship Id="rId14" Type="http://schemas.openxmlformats.org/officeDocument/2006/relationships/image" Target="../media/image6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630.png"/><Relationship Id="rId18" Type="http://schemas.openxmlformats.org/officeDocument/2006/relationships/image" Target="../media/image67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600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620.png"/><Relationship Id="rId5" Type="http://schemas.openxmlformats.org/officeDocument/2006/relationships/image" Target="../media/image50.png"/><Relationship Id="rId15" Type="http://schemas.openxmlformats.org/officeDocument/2006/relationships/image" Target="../media/image650.png"/><Relationship Id="rId10" Type="http://schemas.openxmlformats.org/officeDocument/2006/relationships/image" Target="../media/image61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Relationship Id="rId14" Type="http://schemas.openxmlformats.org/officeDocument/2006/relationships/image" Target="../media/image6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68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5" Type="http://schemas.openxmlformats.org/officeDocument/2006/relationships/image" Target="../media/image66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Relationship Id="rId14" Type="http://schemas.openxmlformats.org/officeDocument/2006/relationships/image" Target="../media/image5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0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1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2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3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8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92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  <a:p>
            <a:r>
              <a:rPr lang="en-IN" dirty="0"/>
              <a:t>Neurons</a:t>
            </a:r>
          </a:p>
          <a:p>
            <a:r>
              <a:rPr lang="en-IN" dirty="0"/>
              <a:t>Activation</a:t>
            </a:r>
          </a:p>
          <a:p>
            <a:r>
              <a:rPr lang="en-IN" dirty="0"/>
              <a:t>MLP Architecture</a:t>
            </a:r>
          </a:p>
          <a:p>
            <a:r>
              <a:rPr lang="en-IN" dirty="0"/>
              <a:t>Loss Functions</a:t>
            </a:r>
          </a:p>
          <a:p>
            <a:r>
              <a:rPr lang="en-IN" dirty="0"/>
              <a:t>Network Training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5385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2504659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+6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2504659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312341" y="2166528"/>
            <a:ext cx="676364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64809" y="3856383"/>
            <a:ext cx="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CD61271-4308-4B7D-8263-CFA808B4693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381460" y="1562834"/>
              <a:ext cx="4513814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80564">
                      <a:extLst>
                        <a:ext uri="{9D8B030D-6E8A-4147-A177-3AD203B41FA5}">
                          <a16:colId xmlns:a16="http://schemas.microsoft.com/office/drawing/2014/main" val="2546457737"/>
                        </a:ext>
                      </a:extLst>
                    </a:gridCol>
                    <a:gridCol w="1540322">
                      <a:extLst>
                        <a:ext uri="{9D8B030D-6E8A-4147-A177-3AD203B41FA5}">
                          <a16:colId xmlns:a16="http://schemas.microsoft.com/office/drawing/2014/main" val="4020249665"/>
                        </a:ext>
                      </a:extLst>
                    </a:gridCol>
                    <a:gridCol w="1592928">
                      <a:extLst>
                        <a:ext uri="{9D8B030D-6E8A-4147-A177-3AD203B41FA5}">
                          <a16:colId xmlns:a16="http://schemas.microsoft.com/office/drawing/2014/main" val="361236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0060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7599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9814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CD61271-4308-4B7D-8263-CFA808B46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1389409"/>
                  </p:ext>
                </p:extLst>
              </p:nvPr>
            </p:nvGraphicFramePr>
            <p:xfrm>
              <a:off x="7381460" y="1562834"/>
              <a:ext cx="4513814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80564">
                      <a:extLst>
                        <a:ext uri="{9D8B030D-6E8A-4147-A177-3AD203B41FA5}">
                          <a16:colId xmlns:a16="http://schemas.microsoft.com/office/drawing/2014/main" val="2546457737"/>
                        </a:ext>
                      </a:extLst>
                    </a:gridCol>
                    <a:gridCol w="1540322">
                      <a:extLst>
                        <a:ext uri="{9D8B030D-6E8A-4147-A177-3AD203B41FA5}">
                          <a16:colId xmlns:a16="http://schemas.microsoft.com/office/drawing/2014/main" val="4020249665"/>
                        </a:ext>
                      </a:extLst>
                    </a:gridCol>
                    <a:gridCol w="1592928">
                      <a:extLst>
                        <a:ext uri="{9D8B030D-6E8A-4147-A177-3AD203B41FA5}">
                          <a16:colId xmlns:a16="http://schemas.microsoft.com/office/drawing/2014/main" val="361236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1" t="-1639" r="-22863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0119" t="-1639" r="-10513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3588" t="-1639" r="-152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060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7599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98147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884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3154016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𝑧</m:t>
                    </m:r>
                    <m:r>
                      <a:rPr kumimoji="0" lang="en-I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=12+2∗6+4∗2+6∗4</m:t>
                    </m:r>
                  </m:oMath>
                </a14:m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=56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3154016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312341" y="2166528"/>
            <a:ext cx="676364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64809" y="3856383"/>
            <a:ext cx="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2765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3078479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=12+2∗6+4∗2+6∗4</m:t>
                      </m:r>
                      <m:r>
                        <m:rPr>
                          <m:nor/>
                        </m:rPr>
                        <a:rPr kumimoji="0" lang="en-IN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=56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𝐴𝑐𝑡𝑖𝑣𝑎𝑡𝑖𝑜𝑛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3078479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294822" y="2237149"/>
            <a:ext cx="97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w1=6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72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w2=2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48700" y="3783011"/>
            <a:ext cx="8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w3=4</a:t>
            </a:r>
          </a:p>
        </p:txBody>
      </p:sp>
    </p:spTree>
    <p:extLst>
      <p:ext uri="{BB962C8B-B14F-4D97-AF65-F5344CB8AC3E}">
        <p14:creationId xmlns:p14="http://schemas.microsoft.com/office/powerpoint/2010/main" val="421526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3034747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=12+2∗6+4∗2+6∗4</m:t>
                      </m:r>
                      <m:r>
                        <m:rPr>
                          <m:nor/>
                        </m:rPr>
                        <a:rPr kumimoji="0" lang="en-IN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=56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𝐴𝑐𝑡𝑖𝑣𝑎𝑡𝑖𝑜𝑛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3034747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0DCB22-7C8F-4CC0-8005-D4EEA04F4036}"/>
                  </a:ext>
                </a:extLst>
              </p:cNvPr>
              <p:cNvSpPr txBox="1"/>
              <p:nvPr/>
            </p:nvSpPr>
            <p:spPr>
              <a:xfrm>
                <a:off x="7911548" y="2173357"/>
                <a:ext cx="3442252" cy="146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Activation Functions: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Sigmoid </a:t>
                </a:r>
                <a14:m>
                  <m:oMath xmlns:m="http://schemas.openxmlformats.org/officeDocument/2006/math">
                    <m:r>
                      <a:rPr kumimoji="0" lang="en-I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𝒎𝒂𝒙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𝒛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Tanh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0DCB22-7C8F-4CC0-8005-D4EEA04F4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548" y="2173357"/>
                <a:ext cx="3442252" cy="1462708"/>
              </a:xfrm>
              <a:prstGeom prst="rect">
                <a:avLst/>
              </a:prstGeom>
              <a:blipFill>
                <a:blip r:embed="rId4"/>
                <a:stretch>
                  <a:fillRect l="-1593" t="-2510" b="-20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B1733D5-DA64-4323-8D73-23F5D635F81E}"/>
              </a:ext>
            </a:extLst>
          </p:cNvPr>
          <p:cNvSpPr txBox="1"/>
          <p:nvPr/>
        </p:nvSpPr>
        <p:spPr>
          <a:xfrm rot="1691647">
            <a:off x="3294822" y="2237149"/>
            <a:ext cx="97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w1=6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A4387A-BAB0-4569-9D55-4CF2B34C774C}"/>
              </a:ext>
            </a:extLst>
          </p:cNvPr>
          <p:cNvSpPr txBox="1"/>
          <p:nvPr/>
        </p:nvSpPr>
        <p:spPr>
          <a:xfrm>
            <a:off x="3185297" y="2943021"/>
            <a:ext cx="72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w2=2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E05504-90EC-4DC1-8FF1-ED193A0C1E90}"/>
              </a:ext>
            </a:extLst>
          </p:cNvPr>
          <p:cNvSpPr txBox="1"/>
          <p:nvPr/>
        </p:nvSpPr>
        <p:spPr>
          <a:xfrm rot="19691074">
            <a:off x="3248700" y="3783011"/>
            <a:ext cx="8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w3=4</a:t>
            </a:r>
          </a:p>
        </p:txBody>
      </p:sp>
    </p:spTree>
    <p:extLst>
      <p:ext uri="{BB962C8B-B14F-4D97-AF65-F5344CB8AC3E}">
        <p14:creationId xmlns:p14="http://schemas.microsoft.com/office/powerpoint/2010/main" val="305318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3154016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𝑧</m:t>
                    </m:r>
                    <m:r>
                      <a:rPr kumimoji="0" lang="en-I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=12+2∗6+4∗2+6∗4</m:t>
                    </m:r>
                  </m:oMath>
                </a14:m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=56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(56)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3154016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16695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312341" y="2166528"/>
            <a:ext cx="676364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64809" y="3856383"/>
            <a:ext cx="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43F543-3EF6-404E-9002-C80BCCA228CA}"/>
                  </a:ext>
                </a:extLst>
              </p:cNvPr>
              <p:cNvSpPr txBox="1"/>
              <p:nvPr/>
            </p:nvSpPr>
            <p:spPr>
              <a:xfrm>
                <a:off x="8269357" y="2332382"/>
                <a:ext cx="3442252" cy="146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Activation Functions: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Sigmoid </a:t>
                </a:r>
                <a14:m>
                  <m:oMath xmlns:m="http://schemas.openxmlformats.org/officeDocument/2006/math">
                    <m:r>
                      <a:rPr kumimoji="0" lang="en-I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𝒎𝒂𝒙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𝒛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Tanh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43F543-3EF6-404E-9002-C80BCCA2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57" y="2332382"/>
                <a:ext cx="3442252" cy="1462708"/>
              </a:xfrm>
              <a:prstGeom prst="rect">
                <a:avLst/>
              </a:prstGeom>
              <a:blipFill>
                <a:blip r:embed="rId4"/>
                <a:stretch>
                  <a:fillRect l="-1596" t="-2500"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0D8A6A-5809-40EB-8308-165D5D02655B}"/>
                  </a:ext>
                </a:extLst>
              </p:cNvPr>
              <p:cNvSpPr txBox="1"/>
              <p:nvPr/>
            </p:nvSpPr>
            <p:spPr>
              <a:xfrm>
                <a:off x="8269356" y="4041049"/>
                <a:ext cx="3442253" cy="122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Sigmoid 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</m:den>
                    </m:f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Relu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𝒎𝒂𝒙</m:t>
                    </m:r>
                    <m:d>
                      <m:d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𝟓𝟔</m:t>
                        </m:r>
                      </m:e>
                    </m:d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𝟓𝟔</m:t>
                    </m:r>
                  </m:oMath>
                </a14:m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Tanh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  <m:r>
                      <a:rPr kumimoji="0" lang="en-I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</m:den>
                    </m:f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0D8A6A-5809-40EB-8308-165D5D026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56" y="4041049"/>
                <a:ext cx="3442253" cy="1220847"/>
              </a:xfrm>
              <a:prstGeom prst="rect">
                <a:avLst/>
              </a:prstGeom>
              <a:blipFill>
                <a:blip r:embed="rId5"/>
                <a:stretch>
                  <a:fillRect l="-1241" b="-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26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06-B5C1-4FC9-BF44-1D1B1592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17528-5388-408D-97ED-1056AAE2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283005"/>
            <a:ext cx="6264614" cy="52606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CE3C-766B-4DF2-A6D5-B549AE1C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https://www2.warwick.ac.uk/fac/cross_fac/complexity/people/students/dtc/students2013/eyre/statsreadinggroup/</a:t>
            </a:r>
          </a:p>
        </p:txBody>
      </p:sp>
    </p:spTree>
    <p:extLst>
      <p:ext uri="{BB962C8B-B14F-4D97-AF65-F5344CB8AC3E}">
        <p14:creationId xmlns:p14="http://schemas.microsoft.com/office/powerpoint/2010/main" val="426030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6311170"/>
                  </p:ext>
                </p:extLst>
              </p:nvPr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CDDAD9-73AC-4BAE-8ADD-6B6ECAF823F2}"/>
                  </a:ext>
                </a:extLst>
              </p:cNvPr>
              <p:cNvSpPr txBox="1"/>
              <p:nvPr/>
            </p:nvSpPr>
            <p:spPr>
              <a:xfrm rot="1697453">
                <a:off x="2257706" y="2318282"/>
                <a:ext cx="1071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CDDAD9-73AC-4BAE-8ADD-6B6ECAF82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97453">
                <a:off x="2257706" y="2318282"/>
                <a:ext cx="10715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920730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059E75-8AFF-40CB-9BF8-1DAE0FE535CF}"/>
                  </a:ext>
                </a:extLst>
              </p:cNvPr>
              <p:cNvSpPr txBox="1"/>
              <p:nvPr/>
            </p:nvSpPr>
            <p:spPr>
              <a:xfrm rot="371732">
                <a:off x="1758364" y="3259624"/>
                <a:ext cx="1071562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059E75-8AFF-40CB-9BF8-1DAE0FE53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1732">
                <a:off x="1758364" y="3259624"/>
                <a:ext cx="1071562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4642B7-0E9E-44DD-8918-4E347755E0FF}"/>
                  </a:ext>
                </a:extLst>
              </p:cNvPr>
              <p:cNvSpPr txBox="1"/>
              <p:nvPr/>
            </p:nvSpPr>
            <p:spPr>
              <a:xfrm rot="20364692">
                <a:off x="1723977" y="4325613"/>
                <a:ext cx="10715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13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4642B7-0E9E-44DD-8918-4E347755E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64692">
                <a:off x="1723977" y="4325613"/>
                <a:ext cx="1071562" cy="3744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5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CDDAD9-73AC-4BAE-8ADD-6B6ECAF823F2}"/>
                  </a:ext>
                </a:extLst>
              </p:cNvPr>
              <p:cNvSpPr txBox="1"/>
              <p:nvPr/>
            </p:nvSpPr>
            <p:spPr>
              <a:xfrm rot="1697453">
                <a:off x="2257706" y="2318282"/>
                <a:ext cx="1071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CDDAD9-73AC-4BAE-8ADD-6B6ECAF82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97453">
                <a:off x="2257706" y="2318282"/>
                <a:ext cx="10715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059E75-8AFF-40CB-9BF8-1DAE0FE535CF}"/>
                  </a:ext>
                </a:extLst>
              </p:cNvPr>
              <p:cNvSpPr txBox="1"/>
              <p:nvPr/>
            </p:nvSpPr>
            <p:spPr>
              <a:xfrm rot="371732">
                <a:off x="1758364" y="3259624"/>
                <a:ext cx="1071562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059E75-8AFF-40CB-9BF8-1DAE0FE53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1732">
                <a:off x="1758364" y="3259624"/>
                <a:ext cx="1071562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4642B7-0E9E-44DD-8918-4E347755E0FF}"/>
                  </a:ext>
                </a:extLst>
              </p:cNvPr>
              <p:cNvSpPr txBox="1"/>
              <p:nvPr/>
            </p:nvSpPr>
            <p:spPr>
              <a:xfrm rot="20364692">
                <a:off x="1723977" y="4325613"/>
                <a:ext cx="10715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13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4642B7-0E9E-44DD-8918-4E347755E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64692">
                <a:off x="1723977" y="4325613"/>
                <a:ext cx="1071562" cy="3744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5AE845-69D1-40E0-8F27-5EC90EB70AB5}"/>
                  </a:ext>
                </a:extLst>
              </p:cNvPr>
              <p:cNvSpPr txBox="1"/>
              <p:nvPr/>
            </p:nvSpPr>
            <p:spPr>
              <a:xfrm rot="3301125">
                <a:off x="3245023" y="1713859"/>
                <a:ext cx="1071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5AE845-69D1-40E0-8F27-5EC90EB70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01125">
                <a:off x="3245023" y="1713859"/>
                <a:ext cx="10715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414551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66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7223D-C87F-4046-80ED-E7113C43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3E514-FB11-4961-86E4-616BA4E00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Traditionally designed to handle classification as well as regression tasks</a:t>
            </a:r>
          </a:p>
          <a:p>
            <a:r>
              <a:rPr lang="en-IN" dirty="0"/>
              <a:t>Historically, training was computationally expensive </a:t>
            </a:r>
          </a:p>
          <a:p>
            <a:r>
              <a:rPr lang="en-IN" dirty="0"/>
              <a:t>Renewed interest because of reduction in computing cost</a:t>
            </a:r>
          </a:p>
          <a:p>
            <a:r>
              <a:rPr lang="en-IN" dirty="0"/>
              <a:t>Will focus on the most basic neural 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26337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83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7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83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D0F283-55E0-43A4-A96D-D353B7A455C7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94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D0F283-55E0-43A4-A96D-D353B7A45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945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85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94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945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25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810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387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2 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186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/>
              <p:nvPr/>
            </p:nvSpPr>
            <p:spPr>
              <a:xfrm>
                <a:off x="7229475" y="3980374"/>
                <a:ext cx="2457450" cy="283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980374"/>
                <a:ext cx="2457450" cy="2839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709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/>
              <p:nvPr/>
            </p:nvSpPr>
            <p:spPr>
              <a:xfrm>
                <a:off x="7229475" y="3980374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980374"/>
                <a:ext cx="2457450" cy="2732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213D25-54B6-429E-B37A-DDCC8BBA7C2D}"/>
                  </a:ext>
                </a:extLst>
              </p:cNvPr>
              <p:cNvSpPr txBox="1"/>
              <p:nvPr/>
            </p:nvSpPr>
            <p:spPr>
              <a:xfrm>
                <a:off x="7238999" y="4261364"/>
                <a:ext cx="2884377" cy="284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213D25-54B6-429E-B37A-DDCC8BBA7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99" y="4261364"/>
                <a:ext cx="2884377" cy="284245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554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16898"/>
                  </p:ext>
                </p:extLst>
              </p:nvPr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/>
              <p:nvPr/>
            </p:nvSpPr>
            <p:spPr>
              <a:xfrm>
                <a:off x="7229475" y="3980374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980374"/>
                <a:ext cx="2457450" cy="2732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213D25-54B6-429E-B37A-DDCC8BBA7C2D}"/>
                  </a:ext>
                </a:extLst>
              </p:cNvPr>
              <p:cNvSpPr txBox="1"/>
              <p:nvPr/>
            </p:nvSpPr>
            <p:spPr>
              <a:xfrm>
                <a:off x="7238999" y="4261364"/>
                <a:ext cx="2884377" cy="284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213D25-54B6-429E-B37A-DDCC8BBA7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99" y="4261364"/>
                <a:ext cx="2884377" cy="284245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98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MLP Architecture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044CA-FAE4-4E97-82D7-690905F8C931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044CA-FAE4-4E97-82D7-690905F8C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E7328-CB50-4B91-9B8C-7B88B1274621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E7328-CB50-4B91-9B8C-7B88B1274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2A797-8461-4349-B53B-63B516602247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2A797-8461-4349-B53B-63B51660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5B693E-C1A0-4A9F-B41E-E8D03CEB4A11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5B693E-C1A0-4A9F-B41E-E8D03CEB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8EB024-5C8C-4FEA-8BBC-834E132D2980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8EB024-5C8C-4FEA-8BBC-834E132D2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1B3C9D-CB73-4546-8958-4B2D0575DA30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1B3C9D-CB73-4546-8958-4B2D0575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772A71-BC00-4007-AA33-074F0AE21D9D}"/>
              </a:ext>
            </a:extLst>
          </p:cNvPr>
          <p:cNvSpPr/>
          <p:nvPr/>
        </p:nvSpPr>
        <p:spPr>
          <a:xfrm>
            <a:off x="1695626" y="1690690"/>
            <a:ext cx="756027" cy="421004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50950-8985-49D7-92C8-C9F6A0739F94}"/>
              </a:ext>
            </a:extLst>
          </p:cNvPr>
          <p:cNvSpPr txBox="1"/>
          <p:nvPr/>
        </p:nvSpPr>
        <p:spPr>
          <a:xfrm>
            <a:off x="1343025" y="6186488"/>
            <a:ext cx="15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Layer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EE82EA-A758-4979-9F81-E94C28FE9806}"/>
              </a:ext>
            </a:extLst>
          </p:cNvPr>
          <p:cNvSpPr/>
          <p:nvPr/>
        </p:nvSpPr>
        <p:spPr>
          <a:xfrm>
            <a:off x="4181060" y="1657349"/>
            <a:ext cx="768628" cy="42100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8E5D6D-4E9C-43A0-9F9F-369EE796C57F}"/>
              </a:ext>
            </a:extLst>
          </p:cNvPr>
          <p:cNvSpPr txBox="1"/>
          <p:nvPr/>
        </p:nvSpPr>
        <p:spPr>
          <a:xfrm>
            <a:off x="3878186" y="6186488"/>
            <a:ext cx="15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67F3E7-D364-472B-A22D-A6CFB072D945}"/>
              </a:ext>
            </a:extLst>
          </p:cNvPr>
          <p:cNvSpPr/>
          <p:nvPr/>
        </p:nvSpPr>
        <p:spPr>
          <a:xfrm>
            <a:off x="5900738" y="2650435"/>
            <a:ext cx="864417" cy="18169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48EDB-E535-47CC-A861-74FCDC255AB3}"/>
              </a:ext>
            </a:extLst>
          </p:cNvPr>
          <p:cNvSpPr txBox="1"/>
          <p:nvPr/>
        </p:nvSpPr>
        <p:spPr>
          <a:xfrm>
            <a:off x="5639907" y="4683569"/>
            <a:ext cx="15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19591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2" grpId="0" animBg="1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044CA-FAE4-4E97-82D7-690905F8C931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044CA-FAE4-4E97-82D7-690905F8C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E7328-CB50-4B91-9B8C-7B88B1274621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E7328-CB50-4B91-9B8C-7B88B1274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2A797-8461-4349-B53B-63B516602247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2A797-8461-4349-B53B-63B51660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5B693E-C1A0-4A9F-B41E-E8D03CEB4A11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5B693E-C1A0-4A9F-B41E-E8D03CEB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8EB024-5C8C-4FEA-8BBC-834E132D2980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8EB024-5C8C-4FEA-8BBC-834E132D2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1B3C9D-CB73-4546-8958-4B2D0575DA30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1B3C9D-CB73-4546-8958-4B2D0575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1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9825-DDF9-4D93-9E3C-FE87B9C6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Biological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7EF6-B54E-4F8E-98C4-63C94637F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01" y="1482794"/>
            <a:ext cx="6065017" cy="42819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4ABA0-D2B4-47E7-91B4-1E10EAA8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https://giphy.com/gifs/brain-neuroscience-visualization-l41lJ8ywG1ncm9FXW</a:t>
            </a:r>
          </a:p>
        </p:txBody>
      </p:sp>
    </p:spTree>
    <p:extLst>
      <p:ext uri="{BB962C8B-B14F-4D97-AF65-F5344CB8AC3E}">
        <p14:creationId xmlns:p14="http://schemas.microsoft.com/office/powerpoint/2010/main" val="3482015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A70240-25D4-4C37-9555-80E13F5989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0933" y="2900115"/>
          <a:ext cx="49298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2452">
                  <a:extLst>
                    <a:ext uri="{9D8B030D-6E8A-4147-A177-3AD203B41FA5}">
                      <a16:colId xmlns:a16="http://schemas.microsoft.com/office/drawing/2014/main" val="1970038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47596695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69225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9547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8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7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712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92B1DF-8150-4CCC-9FFF-D373FABBC033}"/>
              </a:ext>
            </a:extLst>
          </p:cNvPr>
          <p:cNvSpPr txBox="1"/>
          <p:nvPr/>
        </p:nvSpPr>
        <p:spPr>
          <a:xfrm>
            <a:off x="8587409" y="2232127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109EF-600E-438A-87FA-DFD4E11F9519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109EF-600E-438A-87FA-DFD4E11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47E532-AA82-444A-A74D-66687E85690D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47E532-AA82-444A-A74D-66687E856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D37BA0-13D8-44C8-9D8D-7601153DD4F3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D37BA0-13D8-44C8-9D8D-7601153DD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A5ED94-6C77-44D9-A438-881E4F095AC1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A5ED94-6C77-44D9-A438-881E4F095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678295-6150-4C25-9ED2-6093C8F993F0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678295-6150-4C25-9ED2-6093C8F99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C94B94-0584-4298-8B13-21C6E30AB4B1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C94B94-0584-4298-8B13-21C6E30AB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111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A70240-25D4-4C37-9555-80E13F5989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0933" y="2900115"/>
          <a:ext cx="49298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2452">
                  <a:extLst>
                    <a:ext uri="{9D8B030D-6E8A-4147-A177-3AD203B41FA5}">
                      <a16:colId xmlns:a16="http://schemas.microsoft.com/office/drawing/2014/main" val="1970038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47596695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69225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9547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8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7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712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92B1DF-8150-4CCC-9FFF-D373FABBC033}"/>
              </a:ext>
            </a:extLst>
          </p:cNvPr>
          <p:cNvSpPr txBox="1"/>
          <p:nvPr/>
        </p:nvSpPr>
        <p:spPr>
          <a:xfrm>
            <a:off x="8587409" y="2232127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91D9F-75A2-4E9F-8D02-8B94BCF1B12A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91D9F-75A2-4E9F-8D02-8B94BCF1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8985FB-F212-4E73-9992-524D771952B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8985FB-F212-4E73-9992-524D77195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8418B8-900B-4E72-8367-E43484BD23A5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8418B8-900B-4E72-8367-E43484BD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58C336-04E2-4465-8124-E0BEB501E5F3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58C336-04E2-4465-8124-E0BEB501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47ABF9-0521-4DAB-A92D-D44B5AEDD04F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47ABF9-0521-4DAB-A92D-D44B5AEDD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EF9BDA-9053-40E0-A322-B9BD4FB6741D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EF9BDA-9053-40E0-A322-B9BD4FB6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743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A70240-25D4-4C37-9555-80E13F5989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0933" y="2900115"/>
          <a:ext cx="49298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2452">
                  <a:extLst>
                    <a:ext uri="{9D8B030D-6E8A-4147-A177-3AD203B41FA5}">
                      <a16:colId xmlns:a16="http://schemas.microsoft.com/office/drawing/2014/main" val="1970038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47596695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69225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9547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8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7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712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92B1DF-8150-4CCC-9FFF-D373FABBC033}"/>
              </a:ext>
            </a:extLst>
          </p:cNvPr>
          <p:cNvSpPr txBox="1"/>
          <p:nvPr/>
        </p:nvSpPr>
        <p:spPr>
          <a:xfrm>
            <a:off x="8587409" y="2232127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C1E92C-05C4-4D40-A32F-4C51794AE608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C1E92C-05C4-4D40-A32F-4C51794AE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BCB9EF-DA93-4FA2-BAEB-2F34549D791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BCB9EF-DA93-4FA2-BAEB-2F34549D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110F90-77E4-45AE-9887-FBEA1D6422E5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110F90-77E4-45AE-9887-FBEA1D64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C0733C-7AC2-4251-B50B-1C7D898C8B53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C0733C-7AC2-4251-B50B-1C7D898C8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B732AB-F998-4D01-BC5C-59115E418DD9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B732AB-F998-4D01-BC5C-59115E418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371BC5-1356-4883-8BA4-702EF8B23DD6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371BC5-1356-4883-8BA4-702EF8B23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157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A70240-25D4-4C37-9555-80E13F5989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0933" y="2900115"/>
          <a:ext cx="49298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2452">
                  <a:extLst>
                    <a:ext uri="{9D8B030D-6E8A-4147-A177-3AD203B41FA5}">
                      <a16:colId xmlns:a16="http://schemas.microsoft.com/office/drawing/2014/main" val="1970038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47596695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69225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9547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8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7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712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92B1DF-8150-4CCC-9FFF-D373FABBC033}"/>
              </a:ext>
            </a:extLst>
          </p:cNvPr>
          <p:cNvSpPr txBox="1"/>
          <p:nvPr/>
        </p:nvSpPr>
        <p:spPr>
          <a:xfrm>
            <a:off x="8587409" y="2232127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E5EFE-1C86-43FE-A3A3-9995453D49D6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E5EFE-1C86-43FE-A3A3-9995453D4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CC6F3B-61C5-4B1E-9581-852A7A3BC78B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CC6F3B-61C5-4B1E-9581-852A7A3BC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27F4-6E52-43D9-8EC8-85D0EB9D4AC2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27F4-6E52-43D9-8EC8-85D0EB9D4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E530F0-85ED-4D0E-A84F-DECA2D6B5FD2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E530F0-85ED-4D0E-A84F-DECA2D6B5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412D84-0E66-4B69-81D8-B71413D257CF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412D84-0E66-4B69-81D8-B71413D25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5DE33-948A-451E-A26F-B2BCF460CE1D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5DE33-948A-451E-A26F-B2BCF460C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96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7950-1989-47B2-8B94-369DB3A4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Loss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441B3-0770-4377-AAA3-1D4CA99EAB69}"/>
              </a:ext>
            </a:extLst>
          </p:cNvPr>
          <p:cNvSpPr txBox="1"/>
          <p:nvPr/>
        </p:nvSpPr>
        <p:spPr>
          <a:xfrm>
            <a:off x="1020417" y="1690690"/>
            <a:ext cx="103333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find optimum weights, Neural Networks optimize a loss function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most common tasks done by Neural Networks: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regression problems, the loss function minimized is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classification problems, the loss function minimized is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 Entropy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633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57288" y="4697895"/>
            <a:ext cx="1320869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4AC1B-E443-41B6-A487-DE7B48613176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8F839D-E4F7-45E6-B9BE-7E7BB9D47CA9}"/>
              </a:ext>
            </a:extLst>
          </p:cNvPr>
          <p:cNvCxnSpPr>
            <a:cxnSpLocks/>
            <a:stCxn id="40" idx="6"/>
            <a:endCxn id="41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0B134A35-B74F-43FC-8D65-59DA159167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9312" y="2883672"/>
          <a:ext cx="410449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0238">
                  <a:extLst>
                    <a:ext uri="{9D8B030D-6E8A-4147-A177-3AD203B41FA5}">
                      <a16:colId xmlns:a16="http://schemas.microsoft.com/office/drawing/2014/main" val="35878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6889932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311795131"/>
                    </a:ext>
                  </a:extLst>
                </a:gridCol>
                <a:gridCol w="674529">
                  <a:extLst>
                    <a:ext uri="{9D8B030D-6E8A-4147-A177-3AD203B41FA5}">
                      <a16:colId xmlns:a16="http://schemas.microsoft.com/office/drawing/2014/main" val="3934921628"/>
                    </a:ext>
                  </a:extLst>
                </a:gridCol>
                <a:gridCol w="820898">
                  <a:extLst>
                    <a:ext uri="{9D8B030D-6E8A-4147-A177-3AD203B41FA5}">
                      <a16:colId xmlns:a16="http://schemas.microsoft.com/office/drawing/2014/main" val="2837319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Pred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0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1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1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53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5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8510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1A35B5-CBB0-4F44-AA08-55EC8E1F51A5}"/>
                  </a:ext>
                </a:extLst>
              </p:cNvPr>
              <p:cNvSpPr txBox="1"/>
              <p:nvPr/>
            </p:nvSpPr>
            <p:spPr>
              <a:xfrm>
                <a:off x="7249312" y="5552661"/>
                <a:ext cx="410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𝐿𝑜𝑠𝑠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=∑</m:t>
                      </m:r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𝑎𝑐𝑡𝑢𝑎𝑙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𝑝𝑟𝑒𝑑𝑖𝑐𝑡𝑒𝑑</m:t>
                              </m:r>
                            </m:e>
                          </m:d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𝑅𝑆𝑆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1A35B5-CBB0-4F44-AA08-55EC8E1F5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312" y="5552661"/>
                <a:ext cx="41044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2B90103C-420B-42BE-B92C-C5A5C6B42E8C}"/>
              </a:ext>
            </a:extLst>
          </p:cNvPr>
          <p:cNvSpPr txBox="1"/>
          <p:nvPr/>
        </p:nvSpPr>
        <p:spPr>
          <a:xfrm>
            <a:off x="8707051" y="2220777"/>
            <a:ext cx="131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400286-3D0A-427B-9806-DCC23BFE6A70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400286-3D0A-427B-9806-DCC23BFE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16BD9B-567C-49FE-9814-8BE14DF71AF6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16BD9B-567C-49FE-9814-8BE14DF71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56F200-3857-4383-BB54-AC1DEF6484A0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56F200-3857-4383-BB54-AC1DEF648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83A0C0-D797-4ACB-B3E2-4D71AB952F48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83A0C0-D797-4ACB-B3E2-4D71AB95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215BB-B618-4F97-AA85-DAAAFF6A02BF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215BB-B618-4F97-AA85-DAAAFF6A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A53D42-CD94-4CCC-9F1A-C3DF920DEBB3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A53D42-CD94-4CCC-9F1A-C3DF920D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70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E2A5-AB32-4CCF-82AC-362283A7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Loss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21628-1E99-4279-A240-B94A58A2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0192"/>
          </a:xfrm>
        </p:spPr>
        <p:txBody>
          <a:bodyPr/>
          <a:lstStyle/>
          <a:p>
            <a:r>
              <a:rPr lang="en-IN" dirty="0"/>
              <a:t>How does a neural network classifier works?</a:t>
            </a:r>
          </a:p>
        </p:txBody>
      </p:sp>
    </p:spTree>
    <p:extLst>
      <p:ext uri="{BB962C8B-B14F-4D97-AF65-F5344CB8AC3E}">
        <p14:creationId xmlns:p14="http://schemas.microsoft.com/office/powerpoint/2010/main" val="3382428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62A9E1C-F608-4E32-AB66-569256EC1A3B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62A9E1C-F608-4E32-AB66-569256EC1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CE7BD5-916A-4728-9EEF-7A5DBA5504C7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CE7BD5-916A-4728-9EEF-7A5DBA550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108797C-340B-4F5B-9421-A2B82D5F4877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108797C-340B-4F5B-9421-A2B82D5F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D614343-30ED-4394-95CC-C3D64A617796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D614343-30ED-4394-95CC-C3D64A617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D23F713-AE88-4AF1-B68F-83811D7F2DA6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D23F713-AE88-4AF1-B68F-83811D7F2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C0398F-8FFC-4387-8FDC-BB9ADE00996C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C0398F-8FFC-4387-8FDC-BB9ADE00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216257-8EAD-4696-8AC9-06829D96174C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216257-8EAD-4696-8AC9-06829D961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B73F4C-49CF-4EE5-B23D-AE95F70D31DC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B73F4C-49CF-4EE5-B23D-AE95F70D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96B2DA-5180-4547-B441-81741DFEB26A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96B2DA-5180-4547-B441-81741DFE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C986A3-F00A-414B-B059-C57AA4E06D14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C986A3-F00A-414B-B059-C57AA4E0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170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6AB39B-0480-4E09-B724-0AAC2273615E}"/>
              </a:ext>
            </a:extLst>
          </p:cNvPr>
          <p:cNvSpPr/>
          <p:nvPr/>
        </p:nvSpPr>
        <p:spPr>
          <a:xfrm>
            <a:off x="8507897" y="2015802"/>
            <a:ext cx="1683025" cy="3116839"/>
          </a:xfrm>
          <a:prstGeom prst="rightBrace">
            <a:avLst>
              <a:gd name="adj1" fmla="val 40616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795D4-9CF6-45EC-AF38-AA30092F6F94}"/>
              </a:ext>
            </a:extLst>
          </p:cNvPr>
          <p:cNvSpPr txBox="1"/>
          <p:nvPr/>
        </p:nvSpPr>
        <p:spPr>
          <a:xfrm rot="5400000">
            <a:off x="9558653" y="3463515"/>
            <a:ext cx="191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902B59-E0DF-4484-BC38-974CB835F798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902B59-E0DF-4484-BC38-974CB835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791562-79F5-4F62-972B-B4860AF13840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791562-79F5-4F62-972B-B4860AF1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9CCD3A-2735-428D-B255-E1383439FDDF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9CCD3A-2735-428D-B255-E1383439F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0A13CE-0A99-45C4-AC1F-245619687BE7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0A13CE-0A99-45C4-AC1F-245619687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48667D-1069-4AE0-9DC0-F34A2473B72B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48667D-1069-4AE0-9DC0-F34A2473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6702C-B711-43EE-9612-C8145C5DD600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6702C-B711-43EE-9612-C8145C5DD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9AE398-66E0-43AB-9891-0D7ECE874538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9AE398-66E0-43AB-9891-0D7ECE87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35B86D6-7AD3-40E5-A20B-E6AE1EE7149D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35B86D6-7AD3-40E5-A20B-E6AE1EE7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822420-19DE-40F4-A9F3-0EC687E8C461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822420-19DE-40F4-A9F3-0EC687E8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4CD852C-3D82-4D75-A523-DCDFFFEF38ED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4CD852C-3D82-4D75-A523-DCDFFFEF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233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6AB39B-0480-4E09-B724-0AAC2273615E}"/>
              </a:ext>
            </a:extLst>
          </p:cNvPr>
          <p:cNvSpPr/>
          <p:nvPr/>
        </p:nvSpPr>
        <p:spPr>
          <a:xfrm>
            <a:off x="8507897" y="2015802"/>
            <a:ext cx="1683025" cy="3116839"/>
          </a:xfrm>
          <a:prstGeom prst="rightBrace">
            <a:avLst>
              <a:gd name="adj1" fmla="val 40616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365944-D3C6-4862-899C-734824E9C407}"/>
                  </a:ext>
                </a:extLst>
              </p:cNvPr>
              <p:cNvSpPr txBox="1"/>
              <p:nvPr/>
            </p:nvSpPr>
            <p:spPr>
              <a:xfrm>
                <a:off x="10045150" y="3213653"/>
                <a:ext cx="1417982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365944-D3C6-4862-899C-734824E9C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150" y="3213653"/>
                <a:ext cx="1417982" cy="670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F7766A-5C41-426E-A47F-23C13C455545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F7766A-5C41-426E-A47F-23C13C45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DDBBE7-DCB0-46C1-B07C-6ED92253FEE9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DDBBE7-DCB0-46C1-B07C-6ED92253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8FB56-6E2F-4966-BF4F-F33C29617B40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8FB56-6E2F-4966-BF4F-F33C29617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7AC947-CF4D-4FC6-BCB3-A4515CF92C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7AC947-CF4D-4FC6-BCB3-A4515CF92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E926E7-3980-4D27-A878-1DB1715B6E93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E926E7-3980-4D27-A878-1DB1715B6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37CD96-DEC6-4E47-B954-D6B37B990943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37CD96-DEC6-4E47-B954-D6B37B990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6E19B5-96A0-481B-B1AE-31D6BF667002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6E19B5-96A0-481B-B1AE-31D6BF667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5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5F658F-B469-41B6-94FC-5A179FB3B3FF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5F658F-B469-41B6-94FC-5A179FB3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58866B-C544-4235-AD58-EE2418FB6408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58866B-C544-4235-AD58-EE2418FB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7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10237C-F73A-44C6-91FD-061A40F216A9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10237C-F73A-44C6-91FD-061A40F21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36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151D-F3E6-48AF-9474-2DEA27D3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Biological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94B3E-72D6-4808-B910-79186AAA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4" y="1690690"/>
            <a:ext cx="82200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5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8474824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8454948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8448324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8481393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2D826-5F6B-484B-9DF0-055AE24C1A3A}"/>
              </a:ext>
            </a:extLst>
          </p:cNvPr>
          <p:cNvSpPr txBox="1"/>
          <p:nvPr/>
        </p:nvSpPr>
        <p:spPr>
          <a:xfrm>
            <a:off x="9621082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42BC50-FE47-4133-A6AE-4A6996C63B31}"/>
              </a:ext>
            </a:extLst>
          </p:cNvPr>
          <p:cNvSpPr txBox="1"/>
          <p:nvPr/>
        </p:nvSpPr>
        <p:spPr>
          <a:xfrm>
            <a:off x="9878005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4C3E3E-7615-46DC-AF16-F865840144A2}"/>
              </a:ext>
            </a:extLst>
          </p:cNvPr>
          <p:cNvSpPr txBox="1"/>
          <p:nvPr/>
        </p:nvSpPr>
        <p:spPr>
          <a:xfrm>
            <a:off x="9878004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1F3879-62C1-469D-AFFA-321CC0D04C9E}"/>
              </a:ext>
            </a:extLst>
          </p:cNvPr>
          <p:cNvSpPr txBox="1"/>
          <p:nvPr/>
        </p:nvSpPr>
        <p:spPr>
          <a:xfrm>
            <a:off x="9878004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54FF51-31A1-4521-805F-6E80734620B8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54FF51-31A1-4521-805F-6E8073462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4DFAD5-C3A1-4F35-9528-136DD32CC809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4DFAD5-C3A1-4F35-9528-136DD32CC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B64F5D-C462-4180-A92D-2B6B62393F9A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B64F5D-C462-4180-A92D-2B6B62393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F05155-0E12-4B94-AA78-0061B4AE8AA2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F05155-0E12-4B94-AA78-0061B4AE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9C305B-6C0B-4D3A-879C-C5540D81D2F6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9C305B-6C0B-4D3A-879C-C5540D81D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E990180-2DE8-44B7-94A5-7EC5BB6DDC10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E990180-2DE8-44B7-94A5-7EC5BB6DD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CB41DD-8DE1-49D1-98B2-1200FB68CA9D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CB41DD-8DE1-49D1-98B2-1200FB68C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1046C9-9D29-451F-8B2D-5DC442C2960B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1046C9-9D29-451F-8B2D-5DC442C2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5A636DC-C1A1-483D-A410-6C88191D2BD1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5A636DC-C1A1-483D-A410-6C88191D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4168D8-5C50-43E3-8728-71FE4F03B8D5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4168D8-5C50-43E3-8728-71FE4F03B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58D89B8-5406-4306-B598-03F04E08AEC6}"/>
              </a:ext>
            </a:extLst>
          </p:cNvPr>
          <p:cNvSpPr txBox="1"/>
          <p:nvPr/>
        </p:nvSpPr>
        <p:spPr>
          <a:xfrm>
            <a:off x="9637362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</p:spTree>
    <p:extLst>
      <p:ext uri="{BB962C8B-B14F-4D97-AF65-F5344CB8AC3E}">
        <p14:creationId xmlns:p14="http://schemas.microsoft.com/office/powerpoint/2010/main" val="3989507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8474824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8454948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8448324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8481393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2D826-5F6B-484B-9DF0-055AE24C1A3A}"/>
              </a:ext>
            </a:extLst>
          </p:cNvPr>
          <p:cNvSpPr txBox="1"/>
          <p:nvPr/>
        </p:nvSpPr>
        <p:spPr>
          <a:xfrm>
            <a:off x="10363204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42BC50-FE47-4133-A6AE-4A6996C63B31}"/>
              </a:ext>
            </a:extLst>
          </p:cNvPr>
          <p:cNvSpPr txBox="1"/>
          <p:nvPr/>
        </p:nvSpPr>
        <p:spPr>
          <a:xfrm>
            <a:off x="10620127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4C3E3E-7615-46DC-AF16-F865840144A2}"/>
              </a:ext>
            </a:extLst>
          </p:cNvPr>
          <p:cNvSpPr txBox="1"/>
          <p:nvPr/>
        </p:nvSpPr>
        <p:spPr>
          <a:xfrm>
            <a:off x="10620126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1F3879-62C1-469D-AFFA-321CC0D04C9E}"/>
              </a:ext>
            </a:extLst>
          </p:cNvPr>
          <p:cNvSpPr txBox="1"/>
          <p:nvPr/>
        </p:nvSpPr>
        <p:spPr>
          <a:xfrm>
            <a:off x="10620126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182203-A915-4C87-8B38-56B1B85EBD4A}"/>
              </a:ext>
            </a:extLst>
          </p:cNvPr>
          <p:cNvSpPr txBox="1"/>
          <p:nvPr/>
        </p:nvSpPr>
        <p:spPr>
          <a:xfrm>
            <a:off x="9621082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9979BB-564F-43FE-863B-6C57EA765CB6}"/>
              </a:ext>
            </a:extLst>
          </p:cNvPr>
          <p:cNvSpPr txBox="1"/>
          <p:nvPr/>
        </p:nvSpPr>
        <p:spPr>
          <a:xfrm>
            <a:off x="9878005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7F20D7-AD31-4E9A-B8DF-E1C4F52F76C8}"/>
              </a:ext>
            </a:extLst>
          </p:cNvPr>
          <p:cNvSpPr txBox="1"/>
          <p:nvPr/>
        </p:nvSpPr>
        <p:spPr>
          <a:xfrm>
            <a:off x="9878004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BE346F-0ED1-4565-A969-F28DC3CE5AB3}"/>
              </a:ext>
            </a:extLst>
          </p:cNvPr>
          <p:cNvSpPr txBox="1"/>
          <p:nvPr/>
        </p:nvSpPr>
        <p:spPr>
          <a:xfrm>
            <a:off x="9878004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3ED0A0-5EAC-4917-A882-F2FFC2FE8615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3ED0A0-5EAC-4917-A882-F2FFC2FE8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8B0C34-8E93-47A7-8CB7-E864B54F6643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8B0C34-8E93-47A7-8CB7-E864B54F6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8C070D-B1F4-4E64-A3A6-49D49DE7D29C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8C070D-B1F4-4E64-A3A6-49D49DE7D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54FF8-1220-49D5-90DF-0B678971C149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54FF8-1220-49D5-90DF-0B678971C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B1DD7BB-488A-4E3E-B54C-12ED337099C1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B1DD7BB-488A-4E3E-B54C-12ED33709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CC0DAD-4FDA-44A6-8810-55958376EAEA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CC0DAD-4FDA-44A6-8810-55958376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3D2486-E12E-426C-BC5C-7BA0A95849DA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3D2486-E12E-426C-BC5C-7BA0A9584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8D172A5-83A8-4456-BEA2-1AFD014ED812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8D172A5-83A8-4456-BEA2-1AFD014E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5AAEC2-DFC1-4E59-9210-3A7FA646DAC9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5AAEC2-DFC1-4E59-9210-3A7FA646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7A405FE-8F0D-433A-8EAD-C8CC1F186E1E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7A405FE-8F0D-433A-8EAD-C8CC1F186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8D7FD4C4-EE58-468E-B1FA-0E3679388D60}"/>
              </a:ext>
            </a:extLst>
          </p:cNvPr>
          <p:cNvSpPr txBox="1"/>
          <p:nvPr/>
        </p:nvSpPr>
        <p:spPr>
          <a:xfrm>
            <a:off x="9637362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E69088-970B-4C30-9586-AAE57CB0A6AE}"/>
              </a:ext>
            </a:extLst>
          </p:cNvPr>
          <p:cNvSpPr txBox="1"/>
          <p:nvPr/>
        </p:nvSpPr>
        <p:spPr>
          <a:xfrm>
            <a:off x="10379484" y="1204562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Row2</a:t>
            </a:r>
          </a:p>
        </p:txBody>
      </p:sp>
    </p:spTree>
    <p:extLst>
      <p:ext uri="{BB962C8B-B14F-4D97-AF65-F5344CB8AC3E}">
        <p14:creationId xmlns:p14="http://schemas.microsoft.com/office/powerpoint/2010/main" val="3231104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166198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66198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1934825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1934824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1934825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1934825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406356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404085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406356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406357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465246" y="2456961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379850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2971365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7931492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7911616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7904992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7938061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2D826-5F6B-484B-9DF0-055AE24C1A3A}"/>
              </a:ext>
            </a:extLst>
          </p:cNvPr>
          <p:cNvSpPr txBox="1"/>
          <p:nvPr/>
        </p:nvSpPr>
        <p:spPr>
          <a:xfrm>
            <a:off x="9819872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42BC50-FE47-4133-A6AE-4A6996C63B31}"/>
              </a:ext>
            </a:extLst>
          </p:cNvPr>
          <p:cNvSpPr txBox="1"/>
          <p:nvPr/>
        </p:nvSpPr>
        <p:spPr>
          <a:xfrm>
            <a:off x="10076795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4C3E3E-7615-46DC-AF16-F865840144A2}"/>
              </a:ext>
            </a:extLst>
          </p:cNvPr>
          <p:cNvSpPr txBox="1"/>
          <p:nvPr/>
        </p:nvSpPr>
        <p:spPr>
          <a:xfrm>
            <a:off x="10076794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1F3879-62C1-469D-AFFA-321CC0D04C9E}"/>
              </a:ext>
            </a:extLst>
          </p:cNvPr>
          <p:cNvSpPr txBox="1"/>
          <p:nvPr/>
        </p:nvSpPr>
        <p:spPr>
          <a:xfrm>
            <a:off x="10076794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182203-A915-4C87-8B38-56B1B85EBD4A}"/>
              </a:ext>
            </a:extLst>
          </p:cNvPr>
          <p:cNvSpPr txBox="1"/>
          <p:nvPr/>
        </p:nvSpPr>
        <p:spPr>
          <a:xfrm>
            <a:off x="9077750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9979BB-564F-43FE-863B-6C57EA765CB6}"/>
              </a:ext>
            </a:extLst>
          </p:cNvPr>
          <p:cNvSpPr txBox="1"/>
          <p:nvPr/>
        </p:nvSpPr>
        <p:spPr>
          <a:xfrm>
            <a:off x="9334673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7F20D7-AD31-4E9A-B8DF-E1C4F52F76C8}"/>
              </a:ext>
            </a:extLst>
          </p:cNvPr>
          <p:cNvSpPr txBox="1"/>
          <p:nvPr/>
        </p:nvSpPr>
        <p:spPr>
          <a:xfrm>
            <a:off x="9334672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BE346F-0ED1-4565-A969-F28DC3CE5AB3}"/>
              </a:ext>
            </a:extLst>
          </p:cNvPr>
          <p:cNvSpPr txBox="1"/>
          <p:nvPr/>
        </p:nvSpPr>
        <p:spPr>
          <a:xfrm>
            <a:off x="9334672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D83B1E-1399-4942-821E-D3A4FFC05698}"/>
              </a:ext>
            </a:extLst>
          </p:cNvPr>
          <p:cNvSpPr txBox="1"/>
          <p:nvPr/>
        </p:nvSpPr>
        <p:spPr>
          <a:xfrm>
            <a:off x="10581875" y="1546720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153822-9E92-4AE7-A61D-46CC65B3C635}"/>
              </a:ext>
            </a:extLst>
          </p:cNvPr>
          <p:cNvSpPr txBox="1"/>
          <p:nvPr/>
        </p:nvSpPr>
        <p:spPr>
          <a:xfrm>
            <a:off x="10461107" y="1911152"/>
            <a:ext cx="13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5C4D9C-8225-4B89-B20A-91C007CF19F8}"/>
                  </a:ext>
                </a:extLst>
              </p:cNvPr>
              <p:cNvSpPr txBox="1"/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5C4D9C-8225-4B89-B20A-91C007CF1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D9480BC-35D9-4B71-B539-F9988F7B716F}"/>
                  </a:ext>
                </a:extLst>
              </p:cNvPr>
              <p:cNvSpPr txBox="1"/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D9480BC-35D9-4B71-B539-F9988F7B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55C306-D4CA-4F93-BBE5-8F72396C70FF}"/>
                  </a:ext>
                </a:extLst>
              </p:cNvPr>
              <p:cNvSpPr txBox="1"/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55C306-D4CA-4F93-BBE5-8F72396C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F113A-C53E-4E86-B804-D2111DCF148F}"/>
                  </a:ext>
                </a:extLst>
              </p:cNvPr>
              <p:cNvSpPr txBox="1"/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F113A-C53E-4E86-B804-D2111DCF1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992BC4-A3E1-4E8F-B908-19CAC8A595BC}"/>
                  </a:ext>
                </a:extLst>
              </p:cNvPr>
              <p:cNvSpPr txBox="1"/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992BC4-A3E1-4E8F-B908-19CAC8A59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908FE31-6F5D-47E9-93EB-C38420F5859D}"/>
                  </a:ext>
                </a:extLst>
              </p:cNvPr>
              <p:cNvSpPr txBox="1"/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908FE31-6F5D-47E9-93EB-C38420F58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F8721E-CF1D-424F-B652-ED39CFCE92F6}"/>
                  </a:ext>
                </a:extLst>
              </p:cNvPr>
              <p:cNvSpPr txBox="1"/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F8721E-CF1D-424F-B652-ED39CFCE9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3573F-C2A1-4BC7-9C4C-6E6825ADB81D}"/>
                  </a:ext>
                </a:extLst>
              </p:cNvPr>
              <p:cNvSpPr txBox="1"/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3573F-C2A1-4BC7-9C4C-6E6825ADB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6780593-2C65-4812-9FB3-AE6ED3564D7F}"/>
                  </a:ext>
                </a:extLst>
              </p:cNvPr>
              <p:cNvSpPr txBox="1"/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6780593-2C65-4812-9FB3-AE6ED356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4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331BB7B-EC07-42CE-A213-8EAC6D713B6E}"/>
                  </a:ext>
                </a:extLst>
              </p:cNvPr>
              <p:cNvSpPr txBox="1"/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331BB7B-EC07-42CE-A213-8EAC6D713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DED27C2C-124E-41A7-B297-DF8038D762F5}"/>
              </a:ext>
            </a:extLst>
          </p:cNvPr>
          <p:cNvSpPr txBox="1"/>
          <p:nvPr/>
        </p:nvSpPr>
        <p:spPr>
          <a:xfrm>
            <a:off x="9167095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EF22E2-295F-477D-984F-BE276DC52716}"/>
              </a:ext>
            </a:extLst>
          </p:cNvPr>
          <p:cNvSpPr txBox="1"/>
          <p:nvPr/>
        </p:nvSpPr>
        <p:spPr>
          <a:xfrm>
            <a:off x="9909217" y="1204562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Row2</a:t>
            </a:r>
          </a:p>
        </p:txBody>
      </p:sp>
    </p:spTree>
    <p:extLst>
      <p:ext uri="{BB962C8B-B14F-4D97-AF65-F5344CB8AC3E}">
        <p14:creationId xmlns:p14="http://schemas.microsoft.com/office/powerpoint/2010/main" val="2021853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166198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66198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1934825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1934824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1934825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1934825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406356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404085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406356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406357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405311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379850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2971365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7931492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7911616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7904992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7938061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2D826-5F6B-484B-9DF0-055AE24C1A3A}"/>
              </a:ext>
            </a:extLst>
          </p:cNvPr>
          <p:cNvSpPr txBox="1"/>
          <p:nvPr/>
        </p:nvSpPr>
        <p:spPr>
          <a:xfrm>
            <a:off x="9819872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42BC50-FE47-4133-A6AE-4A6996C63B31}"/>
              </a:ext>
            </a:extLst>
          </p:cNvPr>
          <p:cNvSpPr txBox="1"/>
          <p:nvPr/>
        </p:nvSpPr>
        <p:spPr>
          <a:xfrm>
            <a:off x="10076795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4C3E3E-7615-46DC-AF16-F865840144A2}"/>
              </a:ext>
            </a:extLst>
          </p:cNvPr>
          <p:cNvSpPr txBox="1"/>
          <p:nvPr/>
        </p:nvSpPr>
        <p:spPr>
          <a:xfrm>
            <a:off x="10076794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1F3879-62C1-469D-AFFA-321CC0D04C9E}"/>
              </a:ext>
            </a:extLst>
          </p:cNvPr>
          <p:cNvSpPr txBox="1"/>
          <p:nvPr/>
        </p:nvSpPr>
        <p:spPr>
          <a:xfrm>
            <a:off x="10076794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182203-A915-4C87-8B38-56B1B85EBD4A}"/>
              </a:ext>
            </a:extLst>
          </p:cNvPr>
          <p:cNvSpPr txBox="1"/>
          <p:nvPr/>
        </p:nvSpPr>
        <p:spPr>
          <a:xfrm>
            <a:off x="9077750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9979BB-564F-43FE-863B-6C57EA765CB6}"/>
              </a:ext>
            </a:extLst>
          </p:cNvPr>
          <p:cNvSpPr txBox="1"/>
          <p:nvPr/>
        </p:nvSpPr>
        <p:spPr>
          <a:xfrm>
            <a:off x="9334673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7F20D7-AD31-4E9A-B8DF-E1C4F52F76C8}"/>
              </a:ext>
            </a:extLst>
          </p:cNvPr>
          <p:cNvSpPr txBox="1"/>
          <p:nvPr/>
        </p:nvSpPr>
        <p:spPr>
          <a:xfrm>
            <a:off x="9334672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BE346F-0ED1-4565-A969-F28DC3CE5AB3}"/>
              </a:ext>
            </a:extLst>
          </p:cNvPr>
          <p:cNvSpPr txBox="1"/>
          <p:nvPr/>
        </p:nvSpPr>
        <p:spPr>
          <a:xfrm>
            <a:off x="9334672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D83B1E-1399-4942-821E-D3A4FFC05698}"/>
              </a:ext>
            </a:extLst>
          </p:cNvPr>
          <p:cNvSpPr txBox="1"/>
          <p:nvPr/>
        </p:nvSpPr>
        <p:spPr>
          <a:xfrm>
            <a:off x="10581875" y="1546720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153822-9E92-4AE7-A61D-46CC65B3C635}"/>
              </a:ext>
            </a:extLst>
          </p:cNvPr>
          <p:cNvSpPr txBox="1"/>
          <p:nvPr/>
        </p:nvSpPr>
        <p:spPr>
          <a:xfrm>
            <a:off x="10461107" y="1911152"/>
            <a:ext cx="13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CA0E1D-DA72-4D56-9861-C18A095A2CEE}"/>
                  </a:ext>
                </a:extLst>
              </p:cNvPr>
              <p:cNvSpPr txBox="1"/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CA0E1D-DA72-4D56-9861-C18A095A2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49CF08-341E-452E-AED3-38CB73F70EC2}"/>
                  </a:ext>
                </a:extLst>
              </p:cNvPr>
              <p:cNvSpPr txBox="1"/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49CF08-341E-452E-AED3-38CB73F7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0C2D0A-23D4-4C40-86A6-817C8CDED1E8}"/>
                  </a:ext>
                </a:extLst>
              </p:cNvPr>
              <p:cNvSpPr txBox="1"/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0C2D0A-23D4-4C40-86A6-817C8CDED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502ED2D-52DB-40A3-8688-641CB3126A3B}"/>
                  </a:ext>
                </a:extLst>
              </p:cNvPr>
              <p:cNvSpPr txBox="1"/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502ED2D-52DB-40A3-8688-641CB3126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38BFB5-ED4E-490A-AFF3-C23C6BC2C0C8}"/>
                  </a:ext>
                </a:extLst>
              </p:cNvPr>
              <p:cNvSpPr txBox="1"/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38BFB5-ED4E-490A-AFF3-C23C6BC2C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9949D43-DDB2-4083-AFE2-B7DAFA819E43}"/>
                  </a:ext>
                </a:extLst>
              </p:cNvPr>
              <p:cNvSpPr txBox="1"/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9949D43-DDB2-4083-AFE2-B7DAFA819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5BDA4A-6FD7-4F3A-9CB2-F3232C089E80}"/>
                  </a:ext>
                </a:extLst>
              </p:cNvPr>
              <p:cNvSpPr txBox="1"/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5BDA4A-6FD7-4F3A-9CB2-F3232C089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B96B169-6E7A-4C7A-AD58-FE95CD4DCE42}"/>
                  </a:ext>
                </a:extLst>
              </p:cNvPr>
              <p:cNvSpPr txBox="1"/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B96B169-6E7A-4C7A-AD58-FE95CD4D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E66DCF-3DCA-4270-AA6C-75DC95444DA8}"/>
                  </a:ext>
                </a:extLst>
              </p:cNvPr>
              <p:cNvSpPr txBox="1"/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E66DCF-3DCA-4270-AA6C-75DC95444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4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E88016-CA91-4D52-B7BC-3D76562CDBCF}"/>
                  </a:ext>
                </a:extLst>
              </p:cNvPr>
              <p:cNvSpPr txBox="1"/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E88016-CA91-4D52-B7BC-3D76562CD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FCA32D41-390B-41B5-A3F1-A3F9BFAD836F}"/>
              </a:ext>
            </a:extLst>
          </p:cNvPr>
          <p:cNvSpPr txBox="1"/>
          <p:nvPr/>
        </p:nvSpPr>
        <p:spPr>
          <a:xfrm>
            <a:off x="9101784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5B573D-29D7-4DCA-B24E-D16CD5FE1578}"/>
              </a:ext>
            </a:extLst>
          </p:cNvPr>
          <p:cNvSpPr txBox="1"/>
          <p:nvPr/>
        </p:nvSpPr>
        <p:spPr>
          <a:xfrm>
            <a:off x="9843906" y="1204562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Row2</a:t>
            </a:r>
          </a:p>
        </p:txBody>
      </p:sp>
    </p:spTree>
    <p:extLst>
      <p:ext uri="{BB962C8B-B14F-4D97-AF65-F5344CB8AC3E}">
        <p14:creationId xmlns:p14="http://schemas.microsoft.com/office/powerpoint/2010/main" val="1131885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166198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66198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1934825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1934824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1934825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1934825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406356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404085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406356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406357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405311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379850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2971365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7931492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7911616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7904992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7938061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182203-A915-4C87-8B38-56B1B85EBD4A}"/>
              </a:ext>
            </a:extLst>
          </p:cNvPr>
          <p:cNvSpPr txBox="1"/>
          <p:nvPr/>
        </p:nvSpPr>
        <p:spPr>
          <a:xfrm>
            <a:off x="9077750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9979BB-564F-43FE-863B-6C57EA765CB6}"/>
              </a:ext>
            </a:extLst>
          </p:cNvPr>
          <p:cNvSpPr txBox="1"/>
          <p:nvPr/>
        </p:nvSpPr>
        <p:spPr>
          <a:xfrm>
            <a:off x="9334673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7F20D7-AD31-4E9A-B8DF-E1C4F52F76C8}"/>
              </a:ext>
            </a:extLst>
          </p:cNvPr>
          <p:cNvSpPr txBox="1"/>
          <p:nvPr/>
        </p:nvSpPr>
        <p:spPr>
          <a:xfrm>
            <a:off x="9334672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BE346F-0ED1-4565-A969-F28DC3CE5AB3}"/>
              </a:ext>
            </a:extLst>
          </p:cNvPr>
          <p:cNvSpPr txBox="1"/>
          <p:nvPr/>
        </p:nvSpPr>
        <p:spPr>
          <a:xfrm>
            <a:off x="9334672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820B54-4FE1-42B4-BEF6-11BCCF3C0194}"/>
                  </a:ext>
                </a:extLst>
              </p:cNvPr>
              <p:cNvSpPr txBox="1"/>
              <p:nvPr/>
            </p:nvSpPr>
            <p:spPr>
              <a:xfrm>
                <a:off x="7364841" y="5592424"/>
                <a:ext cx="3873007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𝑳𝒐𝒔𝒔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𝑷𝒆𝒓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𝑰𝒏𝒑𝒖𝒕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=−∑</m:t>
                      </m:r>
                      <m:sSub>
                        <m:sSub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𝒋</m:t>
                          </m:r>
                        </m:sub>
                      </m:sSub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𝐥𝐨𝐠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sSub>
                        <m:sSub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𝒑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𝒋</m:t>
                          </m:r>
                        </m:sub>
                      </m:sSub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820B54-4FE1-42B4-BEF6-11BCCF3C0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841" y="5592424"/>
                <a:ext cx="3873007" cy="395621"/>
              </a:xfrm>
              <a:prstGeom prst="rect">
                <a:avLst/>
              </a:prstGeom>
              <a:blipFill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2332DC-8715-4373-98D1-12C6C649E341}"/>
                  </a:ext>
                </a:extLst>
              </p:cNvPr>
              <p:cNvSpPr txBox="1"/>
              <p:nvPr/>
            </p:nvSpPr>
            <p:spPr>
              <a:xfrm>
                <a:off x="6208855" y="6000396"/>
                <a:ext cx="5900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1∗</m:t>
                        </m:r>
                        <m:func>
                          <m:funcPr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IN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0.20</m:t>
                                </m:r>
                              </m:e>
                            </m:d>
                          </m:e>
                        </m:func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+0∗</m:t>
                        </m:r>
                        <m:func>
                          <m:funcPr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IN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0.70</m:t>
                                </m:r>
                              </m:e>
                            </m:d>
                          </m:e>
                        </m:func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+0∗</m:t>
                        </m:r>
                        <m:func>
                          <m:funcPr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IN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0.10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=0.69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2332DC-8715-4373-98D1-12C6C649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55" y="6000396"/>
                <a:ext cx="5900316" cy="369332"/>
              </a:xfrm>
              <a:prstGeom prst="rect">
                <a:avLst/>
              </a:prstGeom>
              <a:blipFill>
                <a:blip r:embed="rId18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F67253-79F6-4D6A-8081-C6418845C3FD}"/>
                  </a:ext>
                </a:extLst>
              </p:cNvPr>
              <p:cNvSpPr txBox="1"/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F67253-79F6-4D6A-8081-C6418845C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0C5D88-3BE4-4D42-A253-EEF79B957BE0}"/>
                  </a:ext>
                </a:extLst>
              </p:cNvPr>
              <p:cNvSpPr txBox="1"/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0C5D88-3BE4-4D42-A253-EEF79B957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78E34E-5BFB-4841-80D3-1C50E53DCD37}"/>
                  </a:ext>
                </a:extLst>
              </p:cNvPr>
              <p:cNvSpPr txBox="1"/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78E34E-5BFB-4841-80D3-1C50E53DC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26A5B2-B1B3-44A5-B11F-2D2C9A164A25}"/>
                  </a:ext>
                </a:extLst>
              </p:cNvPr>
              <p:cNvSpPr txBox="1"/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26A5B2-B1B3-44A5-B11F-2D2C9A164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5791D4-9D3F-4035-99E3-B770CE161ECD}"/>
                  </a:ext>
                </a:extLst>
              </p:cNvPr>
              <p:cNvSpPr txBox="1"/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5791D4-9D3F-4035-99E3-B770CE16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AACD2D-AB54-408E-8957-F3C8F9A126C2}"/>
                  </a:ext>
                </a:extLst>
              </p:cNvPr>
              <p:cNvSpPr txBox="1"/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AACD2D-AB54-408E-8957-F3C8F9A1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645D063-5A0A-4C8F-B295-F73C0693FC1F}"/>
                  </a:ext>
                </a:extLst>
              </p:cNvPr>
              <p:cNvSpPr txBox="1"/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645D063-5A0A-4C8F-B295-F73C0693F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blipFill>
                <a:blip r:embed="rId25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B28BECB-2B31-4E46-88CB-F853502483B3}"/>
                  </a:ext>
                </a:extLst>
              </p:cNvPr>
              <p:cNvSpPr txBox="1"/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B28BECB-2B31-4E46-88CB-F85350248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2F3CBC-CBEA-49EB-B527-E5EDBB58A59F}"/>
                  </a:ext>
                </a:extLst>
              </p:cNvPr>
              <p:cNvSpPr txBox="1"/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2F3CBC-CBEA-49EB-B527-E5EDBB58A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blipFill>
                <a:blip r:embed="rId27"/>
                <a:stretch>
                  <a:fillRect r="-4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0DB90BA-DA7B-4A83-BEC8-7BE260E68065}"/>
                  </a:ext>
                </a:extLst>
              </p:cNvPr>
              <p:cNvSpPr txBox="1"/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0DB90BA-DA7B-4A83-BEC8-7BE260E68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723C409-38D6-48A6-9267-CDEF5B519A9D}"/>
              </a:ext>
            </a:extLst>
          </p:cNvPr>
          <p:cNvSpPr txBox="1"/>
          <p:nvPr/>
        </p:nvSpPr>
        <p:spPr>
          <a:xfrm>
            <a:off x="9075654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</p:spTree>
    <p:extLst>
      <p:ext uri="{BB962C8B-B14F-4D97-AF65-F5344CB8AC3E}">
        <p14:creationId xmlns:p14="http://schemas.microsoft.com/office/powerpoint/2010/main" val="581281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D92A07-6F4E-4AEC-8008-11047FB6D4C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199" y="1690690"/>
              <a:ext cx="9948862" cy="228790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1266">
                      <a:extLst>
                        <a:ext uri="{9D8B030D-6E8A-4147-A177-3AD203B41FA5}">
                          <a16:colId xmlns:a16="http://schemas.microsoft.com/office/drawing/2014/main" val="458519277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852880710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4065351511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807224957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909242583"/>
                        </a:ext>
                      </a:extLst>
                    </a:gridCol>
                    <a:gridCol w="1202057">
                      <a:extLst>
                        <a:ext uri="{9D8B030D-6E8A-4147-A177-3AD203B41FA5}">
                          <a16:colId xmlns:a16="http://schemas.microsoft.com/office/drawing/2014/main" val="3013280777"/>
                        </a:ext>
                      </a:extLst>
                    </a:gridCol>
                    <a:gridCol w="1640475">
                      <a:extLst>
                        <a:ext uri="{9D8B030D-6E8A-4147-A177-3AD203B41FA5}">
                          <a16:colId xmlns:a16="http://schemas.microsoft.com/office/drawing/2014/main" val="7166170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I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IN" sz="1600" b="0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8812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8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83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2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 </a:t>
                          </a:r>
                          <a:r>
                            <a:rPr lang="en-IN" b="1" dirty="0"/>
                            <a:t>0.68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7742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D92A07-6F4E-4AEC-8008-11047FB6D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3511235"/>
                  </p:ext>
                </p:extLst>
              </p:nvPr>
            </p:nvGraphicFramePr>
            <p:xfrm>
              <a:off x="838199" y="1690690"/>
              <a:ext cx="9948862" cy="228790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1266">
                      <a:extLst>
                        <a:ext uri="{9D8B030D-6E8A-4147-A177-3AD203B41FA5}">
                          <a16:colId xmlns:a16="http://schemas.microsoft.com/office/drawing/2014/main" val="458519277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852880710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4065351511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807224957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909242583"/>
                        </a:ext>
                      </a:extLst>
                    </a:gridCol>
                    <a:gridCol w="1202057">
                      <a:extLst>
                        <a:ext uri="{9D8B030D-6E8A-4147-A177-3AD203B41FA5}">
                          <a16:colId xmlns:a16="http://schemas.microsoft.com/office/drawing/2014/main" val="3013280777"/>
                        </a:ext>
                      </a:extLst>
                    </a:gridCol>
                    <a:gridCol w="1640475">
                      <a:extLst>
                        <a:ext uri="{9D8B030D-6E8A-4147-A177-3AD203B41FA5}">
                          <a16:colId xmlns:a16="http://schemas.microsoft.com/office/drawing/2014/main" val="716617042"/>
                        </a:ext>
                      </a:extLst>
                    </a:gridCol>
                  </a:tblGrid>
                  <a:tr h="8045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9" t="-758" r="-602575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758" r="-500000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58" t="-758" r="-402146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58" t="-758" r="-302146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858" t="-758" r="-202146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9394" t="-758" r="-137879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7435" t="-758" r="-1487" b="-196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8812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8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83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2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 </a:t>
                          </a:r>
                          <a:r>
                            <a:rPr lang="en-IN" b="1" dirty="0"/>
                            <a:t>0.68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7742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177">
                <a:extLst>
                  <a:ext uri="{FF2B5EF4-FFF2-40B4-BE49-F238E27FC236}">
                    <a16:creationId xmlns:a16="http://schemas.microsoft.com/office/drawing/2014/main" id="{8711FC66-CBE3-4E16-B5C1-2FFD6F70863B}"/>
                  </a:ext>
                </a:extLst>
              </p:cNvPr>
              <p:cNvSpPr txBox="1"/>
              <p:nvPr/>
            </p:nvSpPr>
            <p:spPr>
              <a:xfrm>
                <a:off x="8843962" y="4538662"/>
                <a:ext cx="2509838" cy="87630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𝐶𝐸</m:t>
                      </m:r>
                      <m:r>
                        <a:rPr kumimoji="0" lang="en-I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0" lang="en-IN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I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177">
                <a:extLst>
                  <a:ext uri="{FF2B5EF4-FFF2-40B4-BE49-F238E27FC236}">
                    <a16:creationId xmlns:a16="http://schemas.microsoft.com/office/drawing/2014/main" id="{8711FC66-CBE3-4E16-B5C1-2FFD6F70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962" y="4538662"/>
                <a:ext cx="2509838" cy="876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176">
            <a:extLst>
              <a:ext uri="{FF2B5EF4-FFF2-40B4-BE49-F238E27FC236}">
                <a16:creationId xmlns:a16="http://schemas.microsoft.com/office/drawing/2014/main" id="{6EBD2AA4-5CD8-46D0-B49F-E141DB6A05F9}"/>
              </a:ext>
            </a:extLst>
          </p:cNvPr>
          <p:cNvSpPr txBox="1"/>
          <p:nvPr/>
        </p:nvSpPr>
        <p:spPr>
          <a:xfrm>
            <a:off x="5648325" y="3157537"/>
            <a:ext cx="895350" cy="54292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700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</p:spTree>
    <p:extLst>
      <p:ext uri="{BB962C8B-B14F-4D97-AF65-F5344CB8AC3E}">
        <p14:creationId xmlns:p14="http://schemas.microsoft.com/office/powerpoint/2010/main" val="109190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722CE-1D74-421C-97E1-42B4E1942D11}"/>
              </a:ext>
            </a:extLst>
          </p:cNvPr>
          <p:cNvSpPr txBox="1"/>
          <p:nvPr/>
        </p:nvSpPr>
        <p:spPr>
          <a:xfrm>
            <a:off x="6872281" y="3193774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weight terms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46F4B7DB-25E1-4334-982A-F4DE2955983E}"/>
              </a:ext>
            </a:extLst>
          </p:cNvPr>
          <p:cNvSpPr/>
          <p:nvPr/>
        </p:nvSpPr>
        <p:spPr>
          <a:xfrm>
            <a:off x="9701220" y="3057525"/>
            <a:ext cx="614363" cy="76969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400745-2350-4FE1-AD67-84F8A6AED8CF}"/>
              </a:ext>
            </a:extLst>
          </p:cNvPr>
          <p:cNvSpPr txBox="1"/>
          <p:nvPr/>
        </p:nvSpPr>
        <p:spPr>
          <a:xfrm>
            <a:off x="10611477" y="3257704"/>
            <a:ext cx="94711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74FC6441-E7B8-4B90-853E-E1B400C6A708}"/>
              </a:ext>
            </a:extLst>
          </p:cNvPr>
          <p:cNvSpPr/>
          <p:nvPr/>
        </p:nvSpPr>
        <p:spPr>
          <a:xfrm>
            <a:off x="8387924" y="3257704"/>
            <a:ext cx="300038" cy="257209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178BC-6120-4FF8-AB5E-50476C2B37FD}"/>
              </a:ext>
            </a:extLst>
          </p:cNvPr>
          <p:cNvSpPr txBox="1"/>
          <p:nvPr/>
        </p:nvSpPr>
        <p:spPr>
          <a:xfrm>
            <a:off x="8738984" y="3214854"/>
            <a:ext cx="119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intercept</a:t>
            </a:r>
          </a:p>
        </p:txBody>
      </p:sp>
    </p:spTree>
    <p:extLst>
      <p:ext uri="{BB962C8B-B14F-4D97-AF65-F5344CB8AC3E}">
        <p14:creationId xmlns:p14="http://schemas.microsoft.com/office/powerpoint/2010/main" val="186151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22" grpId="0" animBg="1"/>
      <p:bldP spid="23" grpId="0" animBg="1"/>
      <p:bldP spid="24" grpId="0" animBg="1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55204" y="2374474"/>
                <a:ext cx="676882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55204" y="2374474"/>
                <a:ext cx="676882" cy="3725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76004" y="4057147"/>
                <a:ext cx="514191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76004" y="4057147"/>
                <a:ext cx="514191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4A39A8-DD6B-492C-8E5A-A74EBE09C00B}"/>
                  </a:ext>
                </a:extLst>
              </p:cNvPr>
              <p:cNvSpPr txBox="1"/>
              <p:nvPr/>
            </p:nvSpPr>
            <p:spPr>
              <a:xfrm rot="2413782">
                <a:off x="5454340" y="2651402"/>
                <a:ext cx="432936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4A39A8-DD6B-492C-8E5A-A74EBE09C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454340" y="2651402"/>
                <a:ext cx="432936" cy="373885"/>
              </a:xfrm>
              <a:prstGeom prst="rect">
                <a:avLst/>
              </a:prstGeom>
              <a:blipFill>
                <a:blip r:embed="rId12"/>
                <a:stretch>
                  <a:fillRect b="-75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64FDE4-1E24-41CA-972D-A438BBC68236}"/>
                  </a:ext>
                </a:extLst>
              </p:cNvPr>
              <p:cNvSpPr txBox="1"/>
              <p:nvPr/>
            </p:nvSpPr>
            <p:spPr>
              <a:xfrm rot="18863189">
                <a:off x="5285731" y="3739781"/>
                <a:ext cx="57907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64FDE4-1E24-41CA-972D-A438BBC68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285731" y="3739781"/>
                <a:ext cx="579076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4D5D36-41F5-4114-B65F-C38F01E1E7C9}"/>
              </a:ext>
            </a:extLst>
          </p:cNvPr>
          <p:cNvSpPr txBox="1"/>
          <p:nvPr/>
        </p:nvSpPr>
        <p:spPr>
          <a:xfrm>
            <a:off x="7297623" y="3404463"/>
            <a:ext cx="167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weight terms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B7A038B4-501D-4706-81A6-7CB3C92C8764}"/>
              </a:ext>
            </a:extLst>
          </p:cNvPr>
          <p:cNvSpPr/>
          <p:nvPr/>
        </p:nvSpPr>
        <p:spPr>
          <a:xfrm>
            <a:off x="8972550" y="3444000"/>
            <a:ext cx="371475" cy="29025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40E85-70FF-4E56-A46A-96176EB49D1C}"/>
              </a:ext>
            </a:extLst>
          </p:cNvPr>
          <p:cNvSpPr txBox="1"/>
          <p:nvPr/>
        </p:nvSpPr>
        <p:spPr>
          <a:xfrm>
            <a:off x="9375889" y="3412407"/>
            <a:ext cx="138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intercept</a:t>
            </a:r>
          </a:p>
        </p:txBody>
      </p:sp>
    </p:spTree>
    <p:extLst>
      <p:ext uri="{BB962C8B-B14F-4D97-AF65-F5344CB8AC3E}">
        <p14:creationId xmlns:p14="http://schemas.microsoft.com/office/powerpoint/2010/main" val="297586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4" grpId="0" animBg="1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</p:spTree>
    <p:extLst>
      <p:ext uri="{BB962C8B-B14F-4D97-AF65-F5344CB8AC3E}">
        <p14:creationId xmlns:p14="http://schemas.microsoft.com/office/powerpoint/2010/main" val="402369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106D-1F04-4DB4-B704-42587F8C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Biological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CF8C5-AF56-4696-BFD6-234CDB3A3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3524"/>
            <a:ext cx="7677150" cy="43145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D0A0C-F2E1-49E7-B0A5-C10A2638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https://giphy.com/gifs/education-neuroscience-ojmB7lOn3VUU8</a:t>
            </a:r>
          </a:p>
        </p:txBody>
      </p:sp>
    </p:spTree>
    <p:extLst>
      <p:ext uri="{BB962C8B-B14F-4D97-AF65-F5344CB8AC3E}">
        <p14:creationId xmlns:p14="http://schemas.microsoft.com/office/powerpoint/2010/main" val="4170835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B9F62-FA97-4623-8695-EFB2EB57D1DC}"/>
              </a:ext>
            </a:extLst>
          </p:cNvPr>
          <p:cNvSpPr txBox="1"/>
          <p:nvPr/>
        </p:nvSpPr>
        <p:spPr>
          <a:xfrm>
            <a:off x="8429625" y="3536957"/>
            <a:ext cx="267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will these parameters be estimated?</a:t>
            </a:r>
          </a:p>
        </p:txBody>
      </p:sp>
    </p:spTree>
    <p:extLst>
      <p:ext uri="{BB962C8B-B14F-4D97-AF65-F5344CB8AC3E}">
        <p14:creationId xmlns:p14="http://schemas.microsoft.com/office/powerpoint/2010/main" val="1611698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B9F62-FA97-4623-8695-EFB2EB57D1DC}"/>
              </a:ext>
            </a:extLst>
          </p:cNvPr>
          <p:cNvSpPr txBox="1"/>
          <p:nvPr/>
        </p:nvSpPr>
        <p:spPr>
          <a:xfrm>
            <a:off x="8429625" y="3536957"/>
            <a:ext cx="267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will these parameters be estimated?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5BA75-4D14-4B76-8A60-2FDA80345F87}"/>
              </a:ext>
            </a:extLst>
          </p:cNvPr>
          <p:cNvSpPr txBox="1"/>
          <p:nvPr/>
        </p:nvSpPr>
        <p:spPr>
          <a:xfrm>
            <a:off x="8465343" y="4479235"/>
            <a:ext cx="307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parameters which minimize the cost: RSS or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689377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B9F62-FA97-4623-8695-EFB2EB57D1DC}"/>
              </a:ext>
            </a:extLst>
          </p:cNvPr>
          <p:cNvSpPr txBox="1"/>
          <p:nvPr/>
        </p:nvSpPr>
        <p:spPr>
          <a:xfrm>
            <a:off x="8429625" y="3536957"/>
            <a:ext cx="267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will these parameters be estimated?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5BA75-4D14-4B76-8A60-2FDA80345F87}"/>
              </a:ext>
            </a:extLst>
          </p:cNvPr>
          <p:cNvSpPr txBox="1"/>
          <p:nvPr/>
        </p:nvSpPr>
        <p:spPr>
          <a:xfrm>
            <a:off x="8465343" y="4479235"/>
            <a:ext cx="307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parameters which minimize the cost: RSS or Cross-Entropy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73FF0C-63C8-4280-AFA1-C6D702F3E3CB}"/>
              </a:ext>
            </a:extLst>
          </p:cNvPr>
          <p:cNvSpPr txBox="1"/>
          <p:nvPr/>
        </p:nvSpPr>
        <p:spPr>
          <a:xfrm>
            <a:off x="8465343" y="5513846"/>
            <a:ext cx="26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795457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B9F62-FA97-4623-8695-EFB2EB57D1DC}"/>
              </a:ext>
            </a:extLst>
          </p:cNvPr>
          <p:cNvSpPr txBox="1"/>
          <p:nvPr/>
        </p:nvSpPr>
        <p:spPr>
          <a:xfrm>
            <a:off x="8429625" y="3536957"/>
            <a:ext cx="267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will these parameters be estimated?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5BA75-4D14-4B76-8A60-2FDA80345F87}"/>
              </a:ext>
            </a:extLst>
          </p:cNvPr>
          <p:cNvSpPr txBox="1"/>
          <p:nvPr/>
        </p:nvSpPr>
        <p:spPr>
          <a:xfrm>
            <a:off x="8465343" y="4479235"/>
            <a:ext cx="307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parameters which minimize the cost: RSS or Cross-Entropy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73FF0C-63C8-4280-AFA1-C6D702F3E3CB}"/>
              </a:ext>
            </a:extLst>
          </p:cNvPr>
          <p:cNvSpPr txBox="1"/>
          <p:nvPr/>
        </p:nvSpPr>
        <p:spPr>
          <a:xfrm>
            <a:off x="8465343" y="5513846"/>
            <a:ext cx="26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A34D4B-0070-44D4-9F16-CF29E9E0E9A3}"/>
              </a:ext>
            </a:extLst>
          </p:cNvPr>
          <p:cNvSpPr txBox="1"/>
          <p:nvPr/>
        </p:nvSpPr>
        <p:spPr>
          <a:xfrm>
            <a:off x="8465342" y="5923337"/>
            <a:ext cx="26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10354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Networks: Training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57288" y="4697895"/>
            <a:ext cx="1320869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4AC1B-E443-41B6-A487-DE7B48613176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8F839D-E4F7-45E6-B9BE-7E7BB9D47CA9}"/>
              </a:ext>
            </a:extLst>
          </p:cNvPr>
          <p:cNvCxnSpPr>
            <a:cxnSpLocks/>
            <a:stCxn id="40" idx="6"/>
            <a:endCxn id="41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0B134A35-B74F-43FC-8D65-59DA159167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9312" y="2883672"/>
          <a:ext cx="410449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0238">
                  <a:extLst>
                    <a:ext uri="{9D8B030D-6E8A-4147-A177-3AD203B41FA5}">
                      <a16:colId xmlns:a16="http://schemas.microsoft.com/office/drawing/2014/main" val="35878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6889932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311795131"/>
                    </a:ext>
                  </a:extLst>
                </a:gridCol>
                <a:gridCol w="674529">
                  <a:extLst>
                    <a:ext uri="{9D8B030D-6E8A-4147-A177-3AD203B41FA5}">
                      <a16:colId xmlns:a16="http://schemas.microsoft.com/office/drawing/2014/main" val="3934921628"/>
                    </a:ext>
                  </a:extLst>
                </a:gridCol>
                <a:gridCol w="820898">
                  <a:extLst>
                    <a:ext uri="{9D8B030D-6E8A-4147-A177-3AD203B41FA5}">
                      <a16:colId xmlns:a16="http://schemas.microsoft.com/office/drawing/2014/main" val="2837319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Pred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0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1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1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53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5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8510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1A35B5-CBB0-4F44-AA08-55EC8E1F51A5}"/>
                  </a:ext>
                </a:extLst>
              </p:cNvPr>
              <p:cNvSpPr txBox="1"/>
              <p:nvPr/>
            </p:nvSpPr>
            <p:spPr>
              <a:xfrm>
                <a:off x="7249312" y="5552661"/>
                <a:ext cx="410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𝐿𝑜𝑠𝑠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=∑</m:t>
                      </m:r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𝑎𝑐𝑡𝑢𝑎𝑙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𝑝𝑟𝑒𝑑𝑖𝑐𝑡𝑒𝑑</m:t>
                              </m:r>
                            </m:e>
                          </m:d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𝑅𝑆𝑆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1A35B5-CBB0-4F44-AA08-55EC8E1F5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312" y="5552661"/>
                <a:ext cx="41044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2B90103C-420B-42BE-B92C-C5A5C6B42E8C}"/>
              </a:ext>
            </a:extLst>
          </p:cNvPr>
          <p:cNvSpPr txBox="1"/>
          <p:nvPr/>
        </p:nvSpPr>
        <p:spPr>
          <a:xfrm>
            <a:off x="8707051" y="2220777"/>
            <a:ext cx="131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400286-3D0A-427B-9806-DCC23BFE6A70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400286-3D0A-427B-9806-DCC23BFE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16BD9B-567C-49FE-9814-8BE14DF71AF6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16BD9B-567C-49FE-9814-8BE14DF71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56F200-3857-4383-BB54-AC1DEF6484A0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56F200-3857-4383-BB54-AC1DEF648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83A0C0-D797-4ACB-B3E2-4D71AB952F48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83A0C0-D797-4ACB-B3E2-4D71AB95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215BB-B618-4F97-AA85-DAAAFF6A02BF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215BB-B618-4F97-AA85-DAAAFF6A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A53D42-CD94-4CCC-9F1A-C3DF920DEBB3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A53D42-CD94-4CCC-9F1A-C3DF920D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268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6F137-44F7-49B2-AF1F-F98758342542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135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6F137-44F7-49B2-AF1F-F98758342542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431BD-66D6-417A-A2AE-9EAA7DE46E61}"/>
                  </a:ext>
                </a:extLst>
              </p:cNvPr>
              <p:cNvSpPr txBox="1"/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431BD-66D6-417A-A2AE-9EAA7DE46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blipFill>
                <a:blip r:embed="rId13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839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6F137-44F7-49B2-AF1F-F98758342542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431BD-66D6-417A-A2AE-9EAA7DE46E61}"/>
                  </a:ext>
                </a:extLst>
              </p:cNvPr>
              <p:cNvSpPr txBox="1"/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431BD-66D6-417A-A2AE-9EAA7DE46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blipFill>
                <a:blip r:embed="rId13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75A371-059A-4B1D-8ECE-D7ABAD0CC1DF}"/>
                  </a:ext>
                </a:extLst>
              </p:cNvPr>
              <p:cNvSpPr txBox="1"/>
              <p:nvPr/>
            </p:nvSpPr>
            <p:spPr>
              <a:xfrm>
                <a:off x="6780247" y="4292868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75A371-059A-4B1D-8ECE-D7ABAD0CC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4292868"/>
                <a:ext cx="3514726" cy="389850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386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0B8504-96E0-4A6D-AF4C-384CF298DB8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EC53D1-6A9E-4271-926F-E14311F82ABC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EC53D1-6A9E-4271-926F-E14311F8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5694F6-CD0F-4350-9500-2B046EAE8AED}"/>
                  </a:ext>
                </a:extLst>
              </p:cNvPr>
              <p:cNvSpPr txBox="1"/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5694F6-CD0F-4350-9500-2B046EAE8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blipFill>
                <a:blip r:embed="rId1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A0BCE8-BFA8-4C2F-838F-2D2690DA1DF9}"/>
                  </a:ext>
                </a:extLst>
              </p:cNvPr>
              <p:cNvSpPr txBox="1"/>
              <p:nvPr/>
            </p:nvSpPr>
            <p:spPr>
              <a:xfrm>
                <a:off x="6780247" y="4292868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A0BCE8-BFA8-4C2F-838F-2D2690DA1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4292868"/>
                <a:ext cx="3514726" cy="389850"/>
              </a:xfrm>
              <a:prstGeom prst="rect">
                <a:avLst/>
              </a:prstGeom>
              <a:blipFill>
                <a:blip r:embed="rId1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998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blipFill>
                <a:blip r:embed="rId11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/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blipFill>
                <a:blip r:embed="rId13"/>
                <a:stretch>
                  <a:fillRect r="-46667" b="-5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/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blipFill>
                <a:blip r:embed="rId14"/>
                <a:stretch>
                  <a:fillRect t="-2299" r="-15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/>
              <p:nvPr/>
            </p:nvSpPr>
            <p:spPr>
              <a:xfrm>
                <a:off x="8443913" y="4259883"/>
                <a:ext cx="3100387" cy="1914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913" y="4259883"/>
                <a:ext cx="3100387" cy="19146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33C74F-1E7B-42CA-A5E7-D392A4EF2905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91CF5-24C5-4ACD-AEED-9532338CEDEE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91CF5-24C5-4ACD-AEED-9532338CE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42CB2E-9B77-4FA5-A136-F5F14D3BE910}"/>
                  </a:ext>
                </a:extLst>
              </p:cNvPr>
              <p:cNvSpPr txBox="1"/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42CB2E-9B77-4FA5-A136-F5F14D3B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blipFill>
                <a:blip r:embed="rId17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2D03BC-AA6B-4F43-BB2C-58B5B7D28AB8}"/>
                  </a:ext>
                </a:extLst>
              </p:cNvPr>
              <p:cNvSpPr txBox="1"/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2D03BC-AA6B-4F43-BB2C-58B5B7D28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blipFill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9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0" grpId="0"/>
      <p:bldP spid="22" grpId="0"/>
      <p:bldP spid="23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03F18-74A3-4A79-A614-87874D8E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Biological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551-BA6D-476A-98B8-3012B17C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2234"/>
            <a:ext cx="84582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66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9F2FD3-89DB-4081-8D70-31FA56764378}"/>
                  </a:ext>
                </a:extLst>
              </p:cNvPr>
              <p:cNvSpPr txBox="1"/>
              <p:nvPr/>
            </p:nvSpPr>
            <p:spPr>
              <a:xfrm>
                <a:off x="8572500" y="4223135"/>
                <a:ext cx="2914650" cy="24080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………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9F2FD3-89DB-4081-8D70-31FA5676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0" y="4223135"/>
                <a:ext cx="2914650" cy="24080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B5CE81-843C-45BD-92C4-D07E29B80EA5}"/>
                  </a:ext>
                </a:extLst>
              </p:cNvPr>
              <p:cNvSpPr txBox="1"/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B5CE81-843C-45BD-92C4-D07E29B80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blipFill>
                <a:blip r:embed="rId15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281449-4C66-4A9B-B788-62EEAEAA647F}"/>
                  </a:ext>
                </a:extLst>
              </p:cNvPr>
              <p:cNvSpPr txBox="1"/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281449-4C66-4A9B-B788-62EEAEAA6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blipFill>
                <a:blip r:embed="rId1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0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990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28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A20F23-AEF5-4153-A519-8319B1C10A24}"/>
              </a:ext>
            </a:extLst>
          </p:cNvPr>
          <p:cNvCxnSpPr/>
          <p:nvPr/>
        </p:nvCxnSpPr>
        <p:spPr>
          <a:xfrm>
            <a:off x="2143125" y="602932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103501-4EC0-4473-808F-500B1360D866}"/>
              </a:ext>
            </a:extLst>
          </p:cNvPr>
          <p:cNvSpPr txBox="1"/>
          <p:nvPr/>
        </p:nvSpPr>
        <p:spPr>
          <a:xfrm>
            <a:off x="5143500" y="554355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2783582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2113925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3882295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023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A20F23-AEF5-4153-A519-8319B1C10A24}"/>
              </a:ext>
            </a:extLst>
          </p:cNvPr>
          <p:cNvCxnSpPr/>
          <p:nvPr/>
        </p:nvCxnSpPr>
        <p:spPr>
          <a:xfrm>
            <a:off x="2143125" y="602932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103501-4EC0-4473-808F-500B1360D866}"/>
              </a:ext>
            </a:extLst>
          </p:cNvPr>
          <p:cNvSpPr txBox="1"/>
          <p:nvPr/>
        </p:nvSpPr>
        <p:spPr>
          <a:xfrm>
            <a:off x="5143500" y="554355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1509202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1165547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371570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06-B5C1-4FC9-BF44-1D1B1592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17528-5388-408D-97ED-1056AAE2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283005"/>
            <a:ext cx="6264614" cy="52606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D08D1-813B-44F8-97A2-D70EB9B4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https://www2.warwick.ac.uk/fac/cross_fac/complexity/people/students/dtc/students2013/eyre/statsreadinggroup/</a:t>
            </a:r>
          </a:p>
        </p:txBody>
      </p:sp>
    </p:spTree>
    <p:extLst>
      <p:ext uri="{BB962C8B-B14F-4D97-AF65-F5344CB8AC3E}">
        <p14:creationId xmlns:p14="http://schemas.microsoft.com/office/powerpoint/2010/main" val="3911831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3421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A20F23-AEF5-4153-A519-8319B1C10A24}"/>
              </a:ext>
            </a:extLst>
          </p:cNvPr>
          <p:cNvCxnSpPr/>
          <p:nvPr/>
        </p:nvCxnSpPr>
        <p:spPr>
          <a:xfrm>
            <a:off x="2143125" y="602932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103501-4EC0-4473-808F-500B1360D866}"/>
              </a:ext>
            </a:extLst>
          </p:cNvPr>
          <p:cNvSpPr txBox="1"/>
          <p:nvPr/>
        </p:nvSpPr>
        <p:spPr>
          <a:xfrm>
            <a:off x="5143500" y="554355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3448366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32306554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53025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blipFill>
                <a:blip r:embed="rId11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To do </a:t>
                </a:r>
                <a:r>
                  <a:rPr lang="en-IN" b="1" dirty="0"/>
                  <a:t>Gradient Descent </a:t>
                </a:r>
                <a:r>
                  <a:rPr lang="en-IN" dirty="0"/>
                  <a:t>we will need to update all the parameters using the rule: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𝒌𝑱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𝒌𝒋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𝑹𝑺𝑺</m:t>
                          </m:r>
                        </m:num>
                        <m:den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/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blipFill>
                <a:blip r:embed="rId13"/>
                <a:stretch>
                  <a:fillRect r="-46667" b="-5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/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blipFill>
                <a:blip r:embed="rId14"/>
                <a:stretch>
                  <a:fillRect t="-2299" r="-15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/>
              <p:nvPr/>
            </p:nvSpPr>
            <p:spPr>
              <a:xfrm>
                <a:off x="8443913" y="4259883"/>
                <a:ext cx="3100387" cy="1914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𝑹𝑺𝑺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𝑹𝑺𝑺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𝑹𝑺𝑺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913" y="4259883"/>
                <a:ext cx="3100387" cy="19146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33C74F-1E7B-42CA-A5E7-D392A4EF2905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91CF5-24C5-4ACD-AEED-9532338CEDEE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91CF5-24C5-4ACD-AEED-9532338CE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42CB2E-9B77-4FA5-A136-F5F14D3BE910}"/>
                  </a:ext>
                </a:extLst>
              </p:cNvPr>
              <p:cNvSpPr txBox="1"/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𝑹𝑺𝑺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ctrlP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𝒂𝒄𝒕𝒖𝒂𝒍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42CB2E-9B77-4FA5-A136-F5F14D3B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blipFill>
                <a:blip r:embed="rId17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2D03BC-AA6B-4F43-BB2C-58B5B7D28AB8}"/>
                  </a:ext>
                </a:extLst>
              </p:cNvPr>
              <p:cNvSpPr txBox="1"/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IN" b="1" i="0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IN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2D03BC-AA6B-4F43-BB2C-58B5B7D28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blipFill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15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0" grpId="0"/>
      <p:bldP spid="22" grpId="0"/>
      <p:bldP spid="23" grpId="0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blipFill>
                <a:blip r:embed="rId11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/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blipFill>
                <a:blip r:embed="rId13"/>
                <a:stretch>
                  <a:fillRect r="-46667" b="-5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/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blipFill>
                <a:blip r:embed="rId14"/>
                <a:stretch>
                  <a:fillRect t="-2299" r="-15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/>
              <p:nvPr/>
            </p:nvSpPr>
            <p:spPr>
              <a:xfrm>
                <a:off x="5638191" y="4402763"/>
                <a:ext cx="6063272" cy="20197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191" y="4402763"/>
                <a:ext cx="6063272" cy="20197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AB0409-1329-4B94-BA1A-C4D602AF3429}"/>
                  </a:ext>
                </a:extLst>
              </p:cNvPr>
              <p:cNvSpPr txBox="1"/>
              <p:nvPr/>
            </p:nvSpPr>
            <p:spPr>
              <a:xfrm>
                <a:off x="793749" y="5644432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AB0409-1329-4B94-BA1A-C4D602AF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9" y="5644432"/>
                <a:ext cx="2963828" cy="466731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4BE60B-A0CD-4863-953E-AC7B715253D7}"/>
                  </a:ext>
                </a:extLst>
              </p:cNvPr>
              <p:cNvSpPr txBox="1"/>
              <p:nvPr/>
            </p:nvSpPr>
            <p:spPr>
              <a:xfrm>
                <a:off x="693733" y="6193114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4BE60B-A0CD-4863-953E-AC7B7152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33" y="6193114"/>
                <a:ext cx="3514726" cy="389850"/>
              </a:xfrm>
              <a:prstGeom prst="rect">
                <a:avLst/>
              </a:prstGeom>
              <a:blipFill>
                <a:blip r:embed="rId17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C9FEC3-89A5-46D2-AD6A-548D4787702E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F887C-23F6-4467-B511-FFE5472DEFFB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F887C-23F6-4467-B511-FFE5472D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4908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blipFill>
                <a:blip r:embed="rId11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/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blipFill>
                <a:blip r:embed="rId13"/>
                <a:stretch>
                  <a:fillRect r="-46667" b="-5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/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blipFill>
                <a:blip r:embed="rId14"/>
                <a:stretch>
                  <a:fillRect t="-2299" r="-15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/>
              <p:nvPr/>
            </p:nvSpPr>
            <p:spPr>
              <a:xfrm>
                <a:off x="5638191" y="4402763"/>
                <a:ext cx="6063272" cy="19112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191" y="4402763"/>
                <a:ext cx="6063272" cy="19112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AB0409-1329-4B94-BA1A-C4D602AF3429}"/>
                  </a:ext>
                </a:extLst>
              </p:cNvPr>
              <p:cNvSpPr txBox="1"/>
              <p:nvPr/>
            </p:nvSpPr>
            <p:spPr>
              <a:xfrm>
                <a:off x="793749" y="5644432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AB0409-1329-4B94-BA1A-C4D602AF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9" y="5644432"/>
                <a:ext cx="2963828" cy="466731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4BE60B-A0CD-4863-953E-AC7B715253D7}"/>
                  </a:ext>
                </a:extLst>
              </p:cNvPr>
              <p:cNvSpPr txBox="1"/>
              <p:nvPr/>
            </p:nvSpPr>
            <p:spPr>
              <a:xfrm>
                <a:off x="693733" y="6193114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4BE60B-A0CD-4863-953E-AC7B7152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33" y="6193114"/>
                <a:ext cx="3514726" cy="389850"/>
              </a:xfrm>
              <a:prstGeom prst="rect">
                <a:avLst/>
              </a:prstGeom>
              <a:blipFill>
                <a:blip r:embed="rId17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C9FEC3-89A5-46D2-AD6A-548D4787702E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F887C-23F6-4467-B511-FFE5472DEFFB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F887C-23F6-4467-B511-FFE5472D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842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90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496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61A89D-BFD6-4569-A97E-878BE869FFFF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input to final neuron changes</a:t>
            </a:r>
          </a:p>
        </p:txBody>
      </p:sp>
    </p:spTree>
    <p:extLst>
      <p:ext uri="{BB962C8B-B14F-4D97-AF65-F5344CB8AC3E}">
        <p14:creationId xmlns:p14="http://schemas.microsoft.com/office/powerpoint/2010/main" val="253640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06-B5C1-4FC9-BF44-1D1B1592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17528-5388-408D-97ED-1056AAE2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283005"/>
            <a:ext cx="6264614" cy="52606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D08D1-813B-44F8-97A2-D70EB9B4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https://www2.warwick.ac.uk/fac/cross_fac/complexity/people/students/dtc/students2013/eyre/statsreadinggroup/</a:t>
            </a:r>
          </a:p>
        </p:txBody>
      </p:sp>
    </p:spTree>
    <p:extLst>
      <p:ext uri="{BB962C8B-B14F-4D97-AF65-F5344CB8AC3E}">
        <p14:creationId xmlns:p14="http://schemas.microsoft.com/office/powerpoint/2010/main" val="21797282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61A89D-BFD6-4569-A97E-878BE869FFFF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input to final neuron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2D9AAE-FD1B-CD41-9936-3878C9EB049A}"/>
                  </a:ext>
                </a:extLst>
              </p:cNvPr>
              <p:cNvSpPr txBox="1"/>
              <p:nvPr/>
            </p:nvSpPr>
            <p:spPr>
              <a:xfrm>
                <a:off x="8927647" y="4682277"/>
                <a:ext cx="1680305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2D9AAE-FD1B-CD41-9936-3878C9EB0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647" y="4682277"/>
                <a:ext cx="16803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8215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4918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37E4655-F456-684E-87D9-E6A052D13F38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weights to final neuron changes</a:t>
            </a:r>
          </a:p>
        </p:txBody>
      </p:sp>
    </p:spTree>
    <p:extLst>
      <p:ext uri="{BB962C8B-B14F-4D97-AF65-F5344CB8AC3E}">
        <p14:creationId xmlns:p14="http://schemas.microsoft.com/office/powerpoint/2010/main" val="32219338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37E4655-F456-684E-87D9-E6A052D13F38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weights to final neuron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16A2A7-2594-0842-B3D8-A32BF831F6B5}"/>
                  </a:ext>
                </a:extLst>
              </p:cNvPr>
              <p:cNvSpPr txBox="1"/>
              <p:nvPr/>
            </p:nvSpPr>
            <p:spPr>
              <a:xfrm>
                <a:off x="8429625" y="5113393"/>
                <a:ext cx="2677886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16A2A7-2594-0842-B3D8-A32BF831F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5113393"/>
                <a:ext cx="2677886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308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𝑑𝑏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37E4655-F456-684E-87D9-E6A052D13F38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bias  to final neuron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16A2A7-2594-0842-B3D8-A32BF831F6B5}"/>
                  </a:ext>
                </a:extLst>
              </p:cNvPr>
              <p:cNvSpPr txBox="1"/>
              <p:nvPr/>
            </p:nvSpPr>
            <p:spPr>
              <a:xfrm>
                <a:off x="8429625" y="5113393"/>
                <a:ext cx="2677886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16A2A7-2594-0842-B3D8-A32BF831F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5113393"/>
                <a:ext cx="2677886" cy="369332"/>
              </a:xfrm>
              <a:prstGeom prst="rect">
                <a:avLst/>
              </a:prstGeom>
              <a:blipFill>
                <a:blip r:embed="rId1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79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74C9-2B0C-8F41-960D-7859C853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62DD96-544A-BC48-B1B4-9A2B74300A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the last layer: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For intermediate layers 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grad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𝑎𝑐𝑡𝑖𝑣𝑎𝑡𝑖𝑜𝑛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62DD96-544A-BC48-B1B4-9A2B74300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55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83B1-7B6A-4309-8B1C-10B0380A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86EC-07F1-4BCC-9AB6-E8C8D85C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Forward and backward pass across whole data is termed as an </a:t>
            </a:r>
            <a:r>
              <a:rPr lang="en-IN" b="1" i="1" dirty="0"/>
              <a:t>epoch</a:t>
            </a:r>
          </a:p>
          <a:p>
            <a:r>
              <a:rPr lang="en-IN" dirty="0"/>
              <a:t>Usually multiple epochs are done to train the network</a:t>
            </a:r>
          </a:p>
          <a:p>
            <a:r>
              <a:rPr lang="en-IN" dirty="0"/>
              <a:t>Most Neural Net Frameworks give ability to do Forward/Backward Passes in a batch wise manner </a:t>
            </a:r>
          </a:p>
          <a:p>
            <a:r>
              <a:rPr lang="en-IN" dirty="0"/>
              <a:t>One usually has to experiment with the values of epochs and batch size.</a:t>
            </a:r>
          </a:p>
        </p:txBody>
      </p:sp>
    </p:spTree>
    <p:extLst>
      <p:ext uri="{BB962C8B-B14F-4D97-AF65-F5344CB8AC3E}">
        <p14:creationId xmlns:p14="http://schemas.microsoft.com/office/powerpoint/2010/main" val="388332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2504659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+6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2504659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312341" y="2166528"/>
            <a:ext cx="676364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64809" y="3856383"/>
            <a:ext cx="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424E4-FB9F-40E7-992E-CA0B3964F2AA}"/>
              </a:ext>
            </a:extLst>
          </p:cNvPr>
          <p:cNvSpPr txBox="1"/>
          <p:nvPr/>
        </p:nvSpPr>
        <p:spPr>
          <a:xfrm>
            <a:off x="8190411" y="2390503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McCulloch-Pitts Neuron</a:t>
            </a:r>
          </a:p>
        </p:txBody>
      </p:sp>
    </p:spTree>
    <p:extLst>
      <p:ext uri="{BB962C8B-B14F-4D97-AF65-F5344CB8AC3E}">
        <p14:creationId xmlns:p14="http://schemas.microsoft.com/office/powerpoint/2010/main" val="2899676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5032</Words>
  <Application>Microsoft Macintosh PowerPoint</Application>
  <PresentationFormat>Widescreen</PresentationFormat>
  <Paragraphs>1866</Paragraphs>
  <Slides>86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1_Office Theme</vt:lpstr>
      <vt:lpstr>Neural Networks</vt:lpstr>
      <vt:lpstr>Overview</vt:lpstr>
      <vt:lpstr>Neurons: Biological</vt:lpstr>
      <vt:lpstr>Neurons: Biological</vt:lpstr>
      <vt:lpstr>Neurons: Biological</vt:lpstr>
      <vt:lpstr>Neurons: Biological</vt:lpstr>
      <vt:lpstr>Neurons: Artificial </vt:lpstr>
      <vt:lpstr>Neurons: Artificial </vt:lpstr>
      <vt:lpstr>Neurons: Artificial</vt:lpstr>
      <vt:lpstr>Neurons: Artificial</vt:lpstr>
      <vt:lpstr>Neurons: Artificial</vt:lpstr>
      <vt:lpstr>Neurons: Artificial</vt:lpstr>
      <vt:lpstr>Neurons: Artificial</vt:lpstr>
      <vt:lpstr>Neurons: Artificial</vt:lpstr>
      <vt:lpstr>Neurons: Artificial 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Neural Network: MLP Architecture</vt:lpstr>
      <vt:lpstr>Neural Network: What is estimated?</vt:lpstr>
      <vt:lpstr>Neural Network: What is estimated?</vt:lpstr>
      <vt:lpstr>Neural Network: What is estimated?</vt:lpstr>
      <vt:lpstr>Neural Network: What is estimated?</vt:lpstr>
      <vt:lpstr>Neural Network: What is estimated?</vt:lpstr>
      <vt:lpstr>Neural Network: Loss Functions</vt:lpstr>
      <vt:lpstr>PowerPoint Presentation</vt:lpstr>
      <vt:lpstr>Neural Network: Loss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PowerPoint Presentation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Training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Gunnvant Saini</dc:creator>
  <cp:lastModifiedBy>Gunnvant Saini</cp:lastModifiedBy>
  <cp:revision>2</cp:revision>
  <dcterms:created xsi:type="dcterms:W3CDTF">2020-03-07T04:47:12Z</dcterms:created>
  <dcterms:modified xsi:type="dcterms:W3CDTF">2020-03-10T08:35:23Z</dcterms:modified>
</cp:coreProperties>
</file>